
<file path=[Content_Types].xml><?xml version="1.0" encoding="utf-8"?>
<Types xmlns="http://schemas.openxmlformats.org/package/2006/content-types">
  <Default Extension="xml" ContentType="application/xml"/>
  <Default Extension="mp3" ContentType="audio/unknown"/>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handoutMasterIdLst>
    <p:handoutMasterId r:id="rId50"/>
  </p:handoutMasterIdLst>
  <p:sldIdLst>
    <p:sldId id="257" r:id="rId2"/>
    <p:sldId id="313" r:id="rId3"/>
    <p:sldId id="312" r:id="rId4"/>
    <p:sldId id="276" r:id="rId5"/>
    <p:sldId id="279" r:id="rId6"/>
    <p:sldId id="286" r:id="rId7"/>
    <p:sldId id="280" r:id="rId8"/>
    <p:sldId id="281" r:id="rId9"/>
    <p:sldId id="282" r:id="rId10"/>
    <p:sldId id="283" r:id="rId11"/>
    <p:sldId id="284" r:id="rId12"/>
    <p:sldId id="289" r:id="rId13"/>
    <p:sldId id="303" r:id="rId14"/>
    <p:sldId id="285" r:id="rId15"/>
    <p:sldId id="288" r:id="rId16"/>
    <p:sldId id="306" r:id="rId17"/>
    <p:sldId id="262" r:id="rId18"/>
    <p:sldId id="290" r:id="rId19"/>
    <p:sldId id="291" r:id="rId20"/>
    <p:sldId id="292" r:id="rId21"/>
    <p:sldId id="297" r:id="rId22"/>
    <p:sldId id="293" r:id="rId23"/>
    <p:sldId id="314" r:id="rId24"/>
    <p:sldId id="298" r:id="rId25"/>
    <p:sldId id="299" r:id="rId26"/>
    <p:sldId id="300" r:id="rId27"/>
    <p:sldId id="301" r:id="rId28"/>
    <p:sldId id="302" r:id="rId29"/>
    <p:sldId id="287" r:id="rId30"/>
    <p:sldId id="320" r:id="rId31"/>
    <p:sldId id="322" r:id="rId32"/>
    <p:sldId id="294" r:id="rId33"/>
    <p:sldId id="295" r:id="rId34"/>
    <p:sldId id="296" r:id="rId35"/>
    <p:sldId id="304" r:id="rId36"/>
    <p:sldId id="308" r:id="rId37"/>
    <p:sldId id="309" r:id="rId38"/>
    <p:sldId id="307" r:id="rId39"/>
    <p:sldId id="305" r:id="rId40"/>
    <p:sldId id="311" r:id="rId41"/>
    <p:sldId id="310" r:id="rId42"/>
    <p:sldId id="316" r:id="rId43"/>
    <p:sldId id="317" r:id="rId44"/>
    <p:sldId id="318" r:id="rId45"/>
    <p:sldId id="319" r:id="rId46"/>
    <p:sldId id="265" r:id="rId47"/>
    <p:sldId id="25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85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AD8596-9CBB-F645-9632-D8E13B6F3C2A}" type="datetimeFigureOut">
              <a:rPr lang="en-US" smtClean="0"/>
              <a:t>11/1/17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813F2C-611E-ED4F-979D-5F15EE230868}" type="slidenum">
              <a:rPr lang="en-US" smtClean="0"/>
              <a:t>‹#›</a:t>
            </a:fld>
            <a:endParaRPr lang="en-US"/>
          </a:p>
        </p:txBody>
      </p:sp>
    </p:spTree>
    <p:extLst>
      <p:ext uri="{BB962C8B-B14F-4D97-AF65-F5344CB8AC3E}">
        <p14:creationId xmlns:p14="http://schemas.microsoft.com/office/powerpoint/2010/main" val="23675965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3F2F3-00FA-BD4B-8272-AF0F5DA3E4BA}" type="datetimeFigureOut">
              <a:rPr lang="en-US" smtClean="0"/>
              <a:t>11/1/17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D70B4-8B71-6349-899E-7987FB4E8138}" type="slidenum">
              <a:rPr lang="en-US" smtClean="0"/>
              <a:t>‹#›</a:t>
            </a:fld>
            <a:endParaRPr lang="en-US"/>
          </a:p>
        </p:txBody>
      </p:sp>
    </p:spTree>
    <p:extLst>
      <p:ext uri="{BB962C8B-B14F-4D97-AF65-F5344CB8AC3E}">
        <p14:creationId xmlns:p14="http://schemas.microsoft.com/office/powerpoint/2010/main" val="4399469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C020B-B8DF-6146-91D6-805DDF48D2E5}" type="slidenum">
              <a:rPr lang="en-US" smtClean="0"/>
              <a:t>1</a:t>
            </a:fld>
            <a:endParaRPr lang="en-US"/>
          </a:p>
        </p:txBody>
      </p:sp>
    </p:spTree>
    <p:extLst>
      <p:ext uri="{BB962C8B-B14F-4D97-AF65-F5344CB8AC3E}">
        <p14:creationId xmlns:p14="http://schemas.microsoft.com/office/powerpoint/2010/main" val="177703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12</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13</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14</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17</a:t>
            </a:fld>
            <a:endParaRPr lang="en-US"/>
          </a:p>
        </p:txBody>
      </p:sp>
    </p:spTree>
    <p:extLst>
      <p:ext uri="{BB962C8B-B14F-4D97-AF65-F5344CB8AC3E}">
        <p14:creationId xmlns:p14="http://schemas.microsoft.com/office/powerpoint/2010/main" val="54147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C020B-B8DF-6146-91D6-805DDF48D2E5}" type="slidenum">
              <a:rPr lang="en-US" smtClean="0"/>
              <a:t>46</a:t>
            </a:fld>
            <a:endParaRPr lang="en-US"/>
          </a:p>
        </p:txBody>
      </p:sp>
    </p:spTree>
    <p:extLst>
      <p:ext uri="{BB962C8B-B14F-4D97-AF65-F5344CB8AC3E}">
        <p14:creationId xmlns:p14="http://schemas.microsoft.com/office/powerpoint/2010/main" val="268017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C020B-B8DF-6146-91D6-805DDF48D2E5}" type="slidenum">
              <a:rPr lang="en-US" smtClean="0"/>
              <a:t>47</a:t>
            </a:fld>
            <a:endParaRPr lang="en-US"/>
          </a:p>
        </p:txBody>
      </p:sp>
    </p:spTree>
    <p:extLst>
      <p:ext uri="{BB962C8B-B14F-4D97-AF65-F5344CB8AC3E}">
        <p14:creationId xmlns:p14="http://schemas.microsoft.com/office/powerpoint/2010/main" val="10420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4</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5</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6</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7</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8</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9</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10</a:t>
            </a:fld>
            <a:endParaRPr lang="en-US"/>
          </a:p>
        </p:txBody>
      </p:sp>
    </p:spTree>
    <p:extLst>
      <p:ext uri="{BB962C8B-B14F-4D97-AF65-F5344CB8AC3E}">
        <p14:creationId xmlns:p14="http://schemas.microsoft.com/office/powerpoint/2010/main" val="233311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70B4-8B71-6349-899E-7987FB4E8138}" type="slidenum">
              <a:rPr lang="en-US" smtClean="0"/>
              <a:t>11</a:t>
            </a:fld>
            <a:endParaRPr lang="en-US"/>
          </a:p>
        </p:txBody>
      </p:sp>
    </p:spTree>
    <p:extLst>
      <p:ext uri="{BB962C8B-B14F-4D97-AF65-F5344CB8AC3E}">
        <p14:creationId xmlns:p14="http://schemas.microsoft.com/office/powerpoint/2010/main" val="2333118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15A58-D5D0-3840-B286-45B3DDB4A6FD}" type="datetime1">
              <a:rPr lang="en-US" smtClean="0"/>
              <a:t>11/1/17</a:t>
            </a:fld>
            <a:endParaRPr lang="en-US"/>
          </a:p>
        </p:txBody>
      </p:sp>
      <p:sp>
        <p:nvSpPr>
          <p:cNvPr id="5" name="Footer Placeholder 4"/>
          <p:cNvSpPr>
            <a:spLocks noGrp="1"/>
          </p:cNvSpPr>
          <p:nvPr>
            <p:ph type="ftr" sz="quarter" idx="11"/>
          </p:nvPr>
        </p:nvSpPr>
        <p:spPr/>
        <p:txBody>
          <a:bodyPr/>
          <a:lstStyle/>
          <a:p>
            <a:r>
              <a:rPr lang="en-US" smtClean="0"/>
              <a:t>Classical Spark: Fall 2017</a:t>
            </a:r>
            <a:endParaRPr lang="en-US"/>
          </a:p>
        </p:txBody>
      </p:sp>
      <p:sp>
        <p:nvSpPr>
          <p:cNvPr id="6" name="Slide Number Placeholder 5"/>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268756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5AA5C-B90F-B44D-B8D0-7AA222B6060D}" type="datetime1">
              <a:rPr lang="en-US" smtClean="0"/>
              <a:t>11/1/17</a:t>
            </a:fld>
            <a:endParaRPr lang="en-US"/>
          </a:p>
        </p:txBody>
      </p:sp>
      <p:sp>
        <p:nvSpPr>
          <p:cNvPr id="5" name="Footer Placeholder 4"/>
          <p:cNvSpPr>
            <a:spLocks noGrp="1"/>
          </p:cNvSpPr>
          <p:nvPr>
            <p:ph type="ftr" sz="quarter" idx="11"/>
          </p:nvPr>
        </p:nvSpPr>
        <p:spPr/>
        <p:txBody>
          <a:bodyPr/>
          <a:lstStyle/>
          <a:p>
            <a:r>
              <a:rPr lang="en-US" smtClean="0"/>
              <a:t>Classical Spark: Fall 2017</a:t>
            </a:r>
            <a:endParaRPr lang="en-US"/>
          </a:p>
        </p:txBody>
      </p:sp>
      <p:sp>
        <p:nvSpPr>
          <p:cNvPr id="6" name="Slide Number Placeholder 5"/>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154354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FFBB3-8F7F-6946-AC1A-0C34B56A98C7}" type="datetime1">
              <a:rPr lang="en-US" smtClean="0"/>
              <a:t>11/1/17</a:t>
            </a:fld>
            <a:endParaRPr lang="en-US"/>
          </a:p>
        </p:txBody>
      </p:sp>
      <p:sp>
        <p:nvSpPr>
          <p:cNvPr id="5" name="Footer Placeholder 4"/>
          <p:cNvSpPr>
            <a:spLocks noGrp="1"/>
          </p:cNvSpPr>
          <p:nvPr>
            <p:ph type="ftr" sz="quarter" idx="11"/>
          </p:nvPr>
        </p:nvSpPr>
        <p:spPr/>
        <p:txBody>
          <a:bodyPr/>
          <a:lstStyle/>
          <a:p>
            <a:r>
              <a:rPr lang="en-US" smtClean="0"/>
              <a:t>Classical Spark: Fall 2017</a:t>
            </a:r>
            <a:endParaRPr lang="en-US"/>
          </a:p>
        </p:txBody>
      </p:sp>
      <p:sp>
        <p:nvSpPr>
          <p:cNvPr id="6" name="Slide Number Placeholder 5"/>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388102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2FA94-1EE4-C349-A85C-A8C6608387C3}" type="datetime1">
              <a:rPr lang="en-US" smtClean="0"/>
              <a:t>11/1/17</a:t>
            </a:fld>
            <a:endParaRPr lang="en-US"/>
          </a:p>
        </p:txBody>
      </p:sp>
      <p:sp>
        <p:nvSpPr>
          <p:cNvPr id="5" name="Footer Placeholder 4"/>
          <p:cNvSpPr>
            <a:spLocks noGrp="1"/>
          </p:cNvSpPr>
          <p:nvPr>
            <p:ph type="ftr" sz="quarter" idx="11"/>
          </p:nvPr>
        </p:nvSpPr>
        <p:spPr/>
        <p:txBody>
          <a:bodyPr/>
          <a:lstStyle/>
          <a:p>
            <a:r>
              <a:rPr lang="en-US" smtClean="0"/>
              <a:t>Classical Spark: Fall 2017</a:t>
            </a:r>
            <a:endParaRPr lang="en-US"/>
          </a:p>
        </p:txBody>
      </p:sp>
      <p:sp>
        <p:nvSpPr>
          <p:cNvPr id="6" name="Slide Number Placeholder 5"/>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380944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F8B7E-CE5D-E046-A9BE-64798716CF4E}" type="datetime1">
              <a:rPr lang="en-US" smtClean="0"/>
              <a:t>11/1/17</a:t>
            </a:fld>
            <a:endParaRPr lang="en-US"/>
          </a:p>
        </p:txBody>
      </p:sp>
      <p:sp>
        <p:nvSpPr>
          <p:cNvPr id="5" name="Footer Placeholder 4"/>
          <p:cNvSpPr>
            <a:spLocks noGrp="1"/>
          </p:cNvSpPr>
          <p:nvPr>
            <p:ph type="ftr" sz="quarter" idx="11"/>
          </p:nvPr>
        </p:nvSpPr>
        <p:spPr/>
        <p:txBody>
          <a:bodyPr/>
          <a:lstStyle/>
          <a:p>
            <a:r>
              <a:rPr lang="en-US" smtClean="0"/>
              <a:t>Classical Spark: Fall 2017</a:t>
            </a:r>
            <a:endParaRPr lang="en-US"/>
          </a:p>
        </p:txBody>
      </p:sp>
      <p:sp>
        <p:nvSpPr>
          <p:cNvPr id="6" name="Slide Number Placeholder 5"/>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329571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8CF3F-70FF-DE43-B2C7-C96B069295F5}" type="datetime1">
              <a:rPr lang="en-US" smtClean="0"/>
              <a:t>11/1/17</a:t>
            </a:fld>
            <a:endParaRPr lang="en-US"/>
          </a:p>
        </p:txBody>
      </p:sp>
      <p:sp>
        <p:nvSpPr>
          <p:cNvPr id="6" name="Footer Placeholder 5"/>
          <p:cNvSpPr>
            <a:spLocks noGrp="1"/>
          </p:cNvSpPr>
          <p:nvPr>
            <p:ph type="ftr" sz="quarter" idx="11"/>
          </p:nvPr>
        </p:nvSpPr>
        <p:spPr/>
        <p:txBody>
          <a:bodyPr/>
          <a:lstStyle/>
          <a:p>
            <a:r>
              <a:rPr lang="en-US" smtClean="0"/>
              <a:t>Classical Spark: Fall 2017</a:t>
            </a:r>
            <a:endParaRPr lang="en-US"/>
          </a:p>
        </p:txBody>
      </p:sp>
      <p:sp>
        <p:nvSpPr>
          <p:cNvPr id="7" name="Slide Number Placeholder 6"/>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34838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AC698-24CF-5E42-9C34-FE62F0606455}" type="datetime1">
              <a:rPr lang="en-US" smtClean="0"/>
              <a:t>11/1/17</a:t>
            </a:fld>
            <a:endParaRPr lang="en-US"/>
          </a:p>
        </p:txBody>
      </p:sp>
      <p:sp>
        <p:nvSpPr>
          <p:cNvPr id="8" name="Footer Placeholder 7"/>
          <p:cNvSpPr>
            <a:spLocks noGrp="1"/>
          </p:cNvSpPr>
          <p:nvPr>
            <p:ph type="ftr" sz="quarter" idx="11"/>
          </p:nvPr>
        </p:nvSpPr>
        <p:spPr/>
        <p:txBody>
          <a:bodyPr/>
          <a:lstStyle/>
          <a:p>
            <a:r>
              <a:rPr lang="en-US" smtClean="0"/>
              <a:t>Classical Spark: Fall 2017</a:t>
            </a:r>
            <a:endParaRPr lang="en-US"/>
          </a:p>
        </p:txBody>
      </p:sp>
      <p:sp>
        <p:nvSpPr>
          <p:cNvPr id="9" name="Slide Number Placeholder 8"/>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406220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4D510-E587-5842-9395-5AE2B611F73E}" type="datetime1">
              <a:rPr lang="en-US" smtClean="0"/>
              <a:t>11/1/17</a:t>
            </a:fld>
            <a:endParaRPr lang="en-US"/>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
        <p:nvSpPr>
          <p:cNvPr id="5" name="Slide Number Placeholder 4"/>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184891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9B1DF-AE6F-4B4C-B176-F90F5831F26B}" type="datetime1">
              <a:rPr lang="en-US" smtClean="0"/>
              <a:t>11/1/17</a:t>
            </a:fld>
            <a:endParaRPr lang="en-US"/>
          </a:p>
        </p:txBody>
      </p:sp>
      <p:sp>
        <p:nvSpPr>
          <p:cNvPr id="3" name="Footer Placeholder 2"/>
          <p:cNvSpPr>
            <a:spLocks noGrp="1"/>
          </p:cNvSpPr>
          <p:nvPr>
            <p:ph type="ftr" sz="quarter" idx="11"/>
          </p:nvPr>
        </p:nvSpPr>
        <p:spPr/>
        <p:txBody>
          <a:bodyPr/>
          <a:lstStyle/>
          <a:p>
            <a:r>
              <a:rPr lang="en-US" smtClean="0"/>
              <a:t>Classical Spark: Fall 2017</a:t>
            </a:r>
            <a:endParaRPr lang="en-US"/>
          </a:p>
        </p:txBody>
      </p:sp>
      <p:sp>
        <p:nvSpPr>
          <p:cNvPr id="4" name="Slide Number Placeholder 3"/>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292715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F8CAA-A062-C24A-B4FA-A5B017486244}" type="datetime1">
              <a:rPr lang="en-US" smtClean="0"/>
              <a:t>11/1/17</a:t>
            </a:fld>
            <a:endParaRPr lang="en-US"/>
          </a:p>
        </p:txBody>
      </p:sp>
      <p:sp>
        <p:nvSpPr>
          <p:cNvPr id="6" name="Footer Placeholder 5"/>
          <p:cNvSpPr>
            <a:spLocks noGrp="1"/>
          </p:cNvSpPr>
          <p:nvPr>
            <p:ph type="ftr" sz="quarter" idx="11"/>
          </p:nvPr>
        </p:nvSpPr>
        <p:spPr/>
        <p:txBody>
          <a:bodyPr/>
          <a:lstStyle/>
          <a:p>
            <a:r>
              <a:rPr lang="en-US" smtClean="0"/>
              <a:t>Classical Spark: Fall 2017</a:t>
            </a:r>
            <a:endParaRPr lang="en-US"/>
          </a:p>
        </p:txBody>
      </p:sp>
      <p:sp>
        <p:nvSpPr>
          <p:cNvPr id="7" name="Slide Number Placeholder 6"/>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39805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45530-30BD-B24B-8B45-88E86EBEDFBC}" type="datetime1">
              <a:rPr lang="en-US" smtClean="0"/>
              <a:t>11/1/17</a:t>
            </a:fld>
            <a:endParaRPr lang="en-US"/>
          </a:p>
        </p:txBody>
      </p:sp>
      <p:sp>
        <p:nvSpPr>
          <p:cNvPr id="6" name="Footer Placeholder 5"/>
          <p:cNvSpPr>
            <a:spLocks noGrp="1"/>
          </p:cNvSpPr>
          <p:nvPr>
            <p:ph type="ftr" sz="quarter" idx="11"/>
          </p:nvPr>
        </p:nvSpPr>
        <p:spPr/>
        <p:txBody>
          <a:bodyPr/>
          <a:lstStyle/>
          <a:p>
            <a:r>
              <a:rPr lang="en-US" smtClean="0"/>
              <a:t>Classical Spark: Fall 2017</a:t>
            </a:r>
            <a:endParaRPr lang="en-US"/>
          </a:p>
        </p:txBody>
      </p:sp>
      <p:sp>
        <p:nvSpPr>
          <p:cNvPr id="7" name="Slide Number Placeholder 6"/>
          <p:cNvSpPr>
            <a:spLocks noGrp="1"/>
          </p:cNvSpPr>
          <p:nvPr>
            <p:ph type="sldNum" sz="quarter" idx="12"/>
          </p:nvPr>
        </p:nvSpPr>
        <p:spPr/>
        <p:txBody>
          <a:bodyPr/>
          <a:lstStyle/>
          <a:p>
            <a:fld id="{0A6A7AA3-F390-F647-84C6-45E2F0048271}" type="slidenum">
              <a:rPr lang="en-US" smtClean="0"/>
              <a:t>‹#›</a:t>
            </a:fld>
            <a:endParaRPr lang="en-US"/>
          </a:p>
        </p:txBody>
      </p:sp>
    </p:spTree>
    <p:extLst>
      <p:ext uri="{BB962C8B-B14F-4D97-AF65-F5344CB8AC3E}">
        <p14:creationId xmlns:p14="http://schemas.microsoft.com/office/powerpoint/2010/main" val="15760984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07911-DFF0-AD43-97C7-A00B76EB8B6E}" type="datetime1">
              <a:rPr lang="en-US" smtClean="0"/>
              <a:t>11/1/17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Classical Spark: Fall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A7AA3-F390-F647-84C6-45E2F0048271}" type="slidenum">
              <a:rPr lang="en-US" smtClean="0"/>
              <a:t>‹#›</a:t>
            </a:fld>
            <a:endParaRPr lang="en-US"/>
          </a:p>
        </p:txBody>
      </p:sp>
    </p:spTree>
    <p:extLst>
      <p:ext uri="{BB962C8B-B14F-4D97-AF65-F5344CB8AC3E}">
        <p14:creationId xmlns:p14="http://schemas.microsoft.com/office/powerpoint/2010/main" val="2064182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classicalmusicrising.org/wp-content/uploads/Classical-Spark_PRPD-2017.ppt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2.mp3"/><Relationship Id="rId2" Type="http://schemas.openxmlformats.org/officeDocument/2006/relationships/audio" Target="../media/media2.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3.mp3"/><Relationship Id="rId2" Type="http://schemas.openxmlformats.org/officeDocument/2006/relationships/audio" Target="../media/media3.mp3"/></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media" Target="../media/media5.mp3"/><Relationship Id="rId4" Type="http://schemas.openxmlformats.org/officeDocument/2006/relationships/audio" Target="../media/media5.mp3"/><Relationship Id="rId5" Type="http://schemas.openxmlformats.org/officeDocument/2006/relationships/slideLayout" Target="../slideLayouts/slideLayout2.xml"/><Relationship Id="rId6" Type="http://schemas.openxmlformats.org/officeDocument/2006/relationships/image" Target="../media/image3.png"/><Relationship Id="rId1" Type="http://schemas.microsoft.com/office/2007/relationships/media" Target="../media/media4.mp3"/><Relationship Id="rId2" Type="http://schemas.openxmlformats.org/officeDocument/2006/relationships/audio" Target="../media/media4.mp3"/></Relationships>
</file>

<file path=ppt/slides/_rels/slide39.xml.rels><?xml version="1.0" encoding="UTF-8" standalone="yes"?>
<Relationships xmlns="http://schemas.openxmlformats.org/package/2006/relationships"><Relationship Id="rId3" Type="http://schemas.microsoft.com/office/2007/relationships/media" Target="../media/media7.mp3"/><Relationship Id="rId4" Type="http://schemas.openxmlformats.org/officeDocument/2006/relationships/audio" Target="../media/media7.mp3"/><Relationship Id="rId5" Type="http://schemas.openxmlformats.org/officeDocument/2006/relationships/slideLayout" Target="../slideLayouts/slideLayout2.xml"/><Relationship Id="rId6" Type="http://schemas.openxmlformats.org/officeDocument/2006/relationships/image" Target="../media/image3.png"/><Relationship Id="rId1" Type="http://schemas.microsoft.com/office/2007/relationships/media" Target="../media/media6.mp3"/><Relationship Id="rId2" Type="http://schemas.openxmlformats.org/officeDocument/2006/relationships/audio" Target="../media/media6.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microsoft.com/office/2007/relationships/media" Target="../media/media9.mp3"/><Relationship Id="rId4" Type="http://schemas.openxmlformats.org/officeDocument/2006/relationships/audio" Target="../media/media9.mp3"/><Relationship Id="rId5" Type="http://schemas.openxmlformats.org/officeDocument/2006/relationships/slideLayout" Target="../slideLayouts/slideLayout2.xml"/><Relationship Id="rId6" Type="http://schemas.openxmlformats.org/officeDocument/2006/relationships/image" Target="../media/image3.png"/><Relationship Id="rId1" Type="http://schemas.microsoft.com/office/2007/relationships/media" Target="../media/media8.mp3"/><Relationship Id="rId2" Type="http://schemas.openxmlformats.org/officeDocument/2006/relationships/audio" Target="../media/media8.mp3"/></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0.mp3"/><Relationship Id="rId2" Type="http://schemas.openxmlformats.org/officeDocument/2006/relationships/audio" Target="../media/media10.mp3"/></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lassicalmusicrising.org/wp-content/uploads/Classical-Spark-Project-Description.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lassicalmusicrising.org/resources/Marketing/"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7.xml.rels><?xml version="1.0" encoding="UTF-8" standalone="yes"?>
<Relationships xmlns="http://schemas.openxmlformats.org/package/2006/relationships"><Relationship Id="rId3" Type="http://schemas.openxmlformats.org/officeDocument/2006/relationships/hyperlink" Target="http://www.ClassicalMusicRising.org"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facebook.com/classicalmpr/videos/1015522732307268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solidFill>
                  <a:srgbClr val="FF6600"/>
                </a:solidFill>
              </a:rPr>
              <a:t>Classical Spark #4: </a:t>
            </a:r>
            <a:br>
              <a:rPr lang="en-US" sz="5300" dirty="0" smtClean="0">
                <a:solidFill>
                  <a:srgbClr val="FF6600"/>
                </a:solidFill>
              </a:rPr>
            </a:br>
            <a:r>
              <a:rPr lang="en-US" sz="5300" dirty="0" smtClean="0">
                <a:solidFill>
                  <a:srgbClr val="FF6600"/>
                </a:solidFill>
              </a:rPr>
              <a:t>What Stations Are Doing</a:t>
            </a:r>
            <a:endParaRPr lang="en-US" sz="5300" dirty="0">
              <a:solidFill>
                <a:srgbClr val="FF6600"/>
              </a:solidFill>
            </a:endParaRPr>
          </a:p>
        </p:txBody>
      </p:sp>
      <p:sp>
        <p:nvSpPr>
          <p:cNvPr id="3" name="Subtitle 2"/>
          <p:cNvSpPr>
            <a:spLocks noGrp="1"/>
          </p:cNvSpPr>
          <p:nvPr>
            <p:ph type="subTitle" idx="1"/>
          </p:nvPr>
        </p:nvSpPr>
        <p:spPr/>
        <p:txBody>
          <a:bodyPr>
            <a:normAutofit/>
          </a:bodyPr>
          <a:lstStyle/>
          <a:p>
            <a:r>
              <a:rPr lang="en-US" dirty="0" smtClean="0"/>
              <a:t>Craig Curtis &amp; Wende Persons</a:t>
            </a:r>
          </a:p>
          <a:p>
            <a:r>
              <a:rPr lang="en-US" dirty="0" smtClean="0"/>
              <a:t>Fall 2017</a:t>
            </a:r>
            <a:endParaRPr lang="en-US" dirty="0"/>
          </a:p>
        </p:txBody>
      </p:sp>
      <p:pic>
        <p:nvPicPr>
          <p:cNvPr id="4" name="Picture 3" descr="CMR sol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1060656"/>
            <a:ext cx="6807200" cy="569905"/>
          </a:xfrm>
          <a:prstGeom prst="rect">
            <a:avLst/>
          </a:prstGeom>
        </p:spPr>
      </p:pic>
    </p:spTree>
    <p:extLst>
      <p:ext uri="{BB962C8B-B14F-4D97-AF65-F5344CB8AC3E}">
        <p14:creationId xmlns:p14="http://schemas.microsoft.com/office/powerpoint/2010/main" val="1819144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WGUC Cincinnati</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lvl="0" indent="0">
              <a:buNone/>
            </a:pPr>
            <a:r>
              <a:rPr lang="en-US" sz="2400" dirty="0" smtClean="0"/>
              <a:t>Chris </a:t>
            </a:r>
            <a:r>
              <a:rPr lang="en-US" sz="2400" dirty="0"/>
              <a:t>Phelps is adding loads of new liners to focus on daily </a:t>
            </a:r>
            <a:r>
              <a:rPr lang="en-US" sz="2400" dirty="0" smtClean="0"/>
              <a:t>listening. Examples include: </a:t>
            </a:r>
            <a:endParaRPr lang="en-US" sz="2400" i="1" dirty="0" smtClean="0"/>
          </a:p>
          <a:p>
            <a:r>
              <a:rPr lang="en-US" sz="2400" i="1" dirty="0" smtClean="0"/>
              <a:t>“</a:t>
            </a:r>
            <a:r>
              <a:rPr lang="en-US" sz="2400" i="1" dirty="0"/>
              <a:t>Your companion throughout the day. Classical 90.9 WGUC.</a:t>
            </a:r>
            <a:r>
              <a:rPr lang="en-US" sz="2400" i="1" dirty="0" smtClean="0"/>
              <a:t>”</a:t>
            </a:r>
          </a:p>
          <a:p>
            <a:r>
              <a:rPr lang="en-US" sz="2400" i="1" dirty="0" smtClean="0"/>
              <a:t>“</a:t>
            </a:r>
            <a:r>
              <a:rPr lang="en-US" sz="2400" i="1" dirty="0"/>
              <a:t>Classical 90.9 WGUC… Inspiring you at work, at home, in the car.” </a:t>
            </a:r>
          </a:p>
          <a:p>
            <a:r>
              <a:rPr lang="en-US" sz="2400" i="1" dirty="0" smtClean="0"/>
              <a:t>“</a:t>
            </a:r>
            <a:r>
              <a:rPr lang="en-US" sz="2400" i="1" dirty="0"/>
              <a:t>Stay composed during your busy workday with Classical 90.9 WGUC.” </a:t>
            </a:r>
            <a:endParaRPr lang="en-US" sz="2400"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2072041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Classical 101 Columbus</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indent="0">
              <a:buNone/>
            </a:pPr>
            <a:r>
              <a:rPr lang="en-US" sz="2400" dirty="0"/>
              <a:t>Cheryl </a:t>
            </a:r>
            <a:r>
              <a:rPr lang="en-US" sz="2400" dirty="0" err="1"/>
              <a:t>Dring</a:t>
            </a:r>
            <a:r>
              <a:rPr lang="en-US" sz="2400" dirty="0"/>
              <a:t> has created a series of spots around the theme, </a:t>
            </a:r>
            <a:r>
              <a:rPr lang="en-US" sz="2400" b="1" i="1" dirty="0"/>
              <a:t>Compose Yourself</a:t>
            </a:r>
            <a:r>
              <a:rPr lang="en-US" sz="2400" i="1" dirty="0"/>
              <a:t>. </a:t>
            </a:r>
            <a:r>
              <a:rPr lang="en-US" sz="2400" dirty="0" smtClean="0"/>
              <a:t>40 </a:t>
            </a:r>
            <a:r>
              <a:rPr lang="en-US" sz="2400" dirty="0"/>
              <a:t>spots </a:t>
            </a:r>
            <a:r>
              <a:rPr lang="en-US" sz="2400" dirty="0" smtClean="0"/>
              <a:t>are </a:t>
            </a:r>
            <a:r>
              <a:rPr lang="en-US" sz="2400" dirty="0" err="1"/>
              <a:t>daypart</a:t>
            </a:r>
            <a:r>
              <a:rPr lang="en-US" sz="2400" dirty="0"/>
              <a:t> specific for automation such as, “</a:t>
            </a:r>
            <a:r>
              <a:rPr lang="en-US" sz="2400" i="1" dirty="0"/>
              <a:t>The music that keeps you calm on your morning commute can also be a great companion during your workday. Compose yourself at the office with Classical 101.</a:t>
            </a:r>
            <a:r>
              <a:rPr lang="en-US" sz="2400" i="1" dirty="0" smtClean="0"/>
              <a:t>”</a:t>
            </a:r>
          </a:p>
          <a:p>
            <a:pPr marL="0" indent="0">
              <a:buNone/>
            </a:pPr>
            <a:r>
              <a:rPr lang="en-US" sz="2400" dirty="0" smtClean="0">
                <a:solidFill>
                  <a:srgbClr val="FF6600"/>
                </a:solidFill>
              </a:rPr>
              <a:t> </a:t>
            </a:r>
            <a:r>
              <a:rPr lang="en-US" sz="2400" b="1" dirty="0">
                <a:solidFill>
                  <a:srgbClr val="FF6600"/>
                </a:solidFill>
              </a:rPr>
              <a:t>See sample Classical 101 liners </a:t>
            </a:r>
            <a:r>
              <a:rPr lang="en-US" sz="2400" b="1" dirty="0" smtClean="0">
                <a:solidFill>
                  <a:srgbClr val="FF6600"/>
                </a:solidFill>
              </a:rPr>
              <a:t>on slides 32-37. </a:t>
            </a:r>
            <a:endParaRPr lang="en-US" sz="2400" dirty="0">
              <a:solidFill>
                <a:srgbClr val="FF6600"/>
              </a:solidFill>
            </a:endParaRP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914703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WQXR New York</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indent="0">
              <a:buNone/>
            </a:pPr>
            <a:r>
              <a:rPr lang="en-US" sz="2400" dirty="0"/>
              <a:t>Matt </a:t>
            </a:r>
            <a:r>
              <a:rPr lang="en-US" sz="2400" dirty="0" err="1"/>
              <a:t>Abramovitz</a:t>
            </a:r>
            <a:r>
              <a:rPr lang="en-US" sz="2400" dirty="0"/>
              <a:t> </a:t>
            </a:r>
            <a:r>
              <a:rPr lang="en-US" sz="2400" dirty="0" smtClean="0"/>
              <a:t>has </a:t>
            </a:r>
            <a:r>
              <a:rPr lang="en-US" sz="2400" dirty="0"/>
              <a:t>taken </a:t>
            </a:r>
            <a:r>
              <a:rPr lang="en-US" sz="2400" i="1" dirty="0"/>
              <a:t>Classical Spark’s </a:t>
            </a:r>
            <a:r>
              <a:rPr lang="en-US" sz="2400" dirty="0"/>
              <a:t>messaging</a:t>
            </a:r>
            <a:r>
              <a:rPr lang="en-US" sz="2400" i="1" dirty="0"/>
              <a:t> </a:t>
            </a:r>
            <a:r>
              <a:rPr lang="en-US" sz="2400" dirty="0"/>
              <a:t>to a new place: the station’s fundraiser. WQXR’s Music Director, Jenny Houser, programmed a station-branded pledge premium for the fall drive called </a:t>
            </a:r>
            <a:r>
              <a:rPr lang="en-US" sz="2400" b="1" i="1" dirty="0"/>
              <a:t>Classical Spark: 50 Tracks to Inspire and </a:t>
            </a:r>
            <a:r>
              <a:rPr lang="en-US" sz="2400" b="1" i="1" dirty="0" smtClean="0"/>
              <a:t>Motivate. </a:t>
            </a:r>
            <a:endParaRPr lang="en-US" sz="2400" dirty="0"/>
          </a:p>
          <a:p>
            <a:pPr marL="0" indent="0">
              <a:buNone/>
            </a:pPr>
            <a:endParaRPr lang="en-US" sz="2400" dirty="0"/>
          </a:p>
          <a:p>
            <a:pPr marL="0" indent="0">
              <a:buNone/>
            </a:pPr>
            <a:r>
              <a:rPr lang="en-US" sz="2400" dirty="0" smtClean="0"/>
              <a:t>WQXR continues </a:t>
            </a:r>
            <a:r>
              <a:rPr lang="en-US" sz="2400" dirty="0"/>
              <a:t>to be committed to reminding people to </a:t>
            </a:r>
            <a:r>
              <a:rPr lang="en-US" sz="2400" dirty="0" smtClean="0"/>
              <a:t>listen.  </a:t>
            </a:r>
          </a:p>
          <a:p>
            <a:pPr marL="0" indent="0">
              <a:buNone/>
            </a:pPr>
            <a:r>
              <a:rPr lang="en-US" sz="2400" dirty="0" smtClean="0">
                <a:hlinkClick r:id="rId3"/>
              </a:rPr>
              <a:t>Listen </a:t>
            </a:r>
            <a:r>
              <a:rPr lang="en-US" sz="2400" dirty="0">
                <a:hlinkClick r:id="rId3"/>
              </a:rPr>
              <a:t>to WQXR </a:t>
            </a:r>
            <a:r>
              <a:rPr lang="en-US" sz="2400" dirty="0" smtClean="0">
                <a:hlinkClick r:id="rId3"/>
              </a:rPr>
              <a:t>promos </a:t>
            </a:r>
            <a:r>
              <a:rPr lang="en-US" sz="2400" dirty="0">
                <a:hlinkClick r:id="rId3"/>
              </a:rPr>
              <a:t>from the Classical Spark PRPD </a:t>
            </a:r>
            <a:r>
              <a:rPr lang="en-US" sz="2400" dirty="0" smtClean="0">
                <a:hlinkClick r:id="rId3"/>
              </a:rPr>
              <a:t>presentation</a:t>
            </a:r>
            <a:r>
              <a:rPr lang="en-US" sz="2400" dirty="0"/>
              <a:t>.</a:t>
            </a:r>
            <a:endParaRPr lang="en-US" sz="2400" b="1"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4259284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WRTI Philadelphia</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lvl="0" indent="0">
              <a:buNone/>
            </a:pPr>
            <a:r>
              <a:rPr lang="en-US" sz="2400" dirty="0" smtClean="0"/>
              <a:t>Michael </a:t>
            </a:r>
            <a:r>
              <a:rPr lang="en-US" sz="2400" dirty="0" err="1"/>
              <a:t>Rathke</a:t>
            </a:r>
            <a:r>
              <a:rPr lang="en-US" sz="2400" dirty="0"/>
              <a:t> reconfigured the station’s promo grid based on the</a:t>
            </a:r>
            <a:r>
              <a:rPr lang="en-US" sz="2400" i="1" dirty="0"/>
              <a:t> </a:t>
            </a:r>
            <a:r>
              <a:rPr lang="en-US" sz="2400" dirty="0"/>
              <a:t>last </a:t>
            </a:r>
            <a:r>
              <a:rPr lang="en-US" sz="2400" i="1" dirty="0"/>
              <a:t>Classical Music Rising </a:t>
            </a:r>
            <a:r>
              <a:rPr lang="en-US" sz="2400" dirty="0"/>
              <a:t>mailing that included Bill </a:t>
            </a:r>
            <a:r>
              <a:rPr lang="en-US" sz="2400" dirty="0" err="1"/>
              <a:t>Lueth’s</a:t>
            </a:r>
            <a:r>
              <a:rPr lang="en-US" sz="2400" dirty="0"/>
              <a:t> grid from San Francisco. Focusing on middays, they’re trying to do one spot or promo in nearly every break. For forward promotion, hosts are picking one piece and talking about it rather than doing the “laundry list.” For “same time tomorrow” horizontal promotion they’re focusing on mood and the </a:t>
            </a:r>
            <a:r>
              <a:rPr lang="en-US" sz="2400" dirty="0" err="1"/>
              <a:t>daypart</a:t>
            </a:r>
            <a:r>
              <a:rPr lang="en-US" sz="2400" dirty="0"/>
              <a:t>. They’re also brainstorming on </a:t>
            </a:r>
            <a:r>
              <a:rPr lang="en-US" sz="2400" dirty="0" smtClean="0"/>
              <a:t>new liners to promote midday listening.</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7759163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WXXI Classical 91.5 Rochester</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indent="0">
              <a:buNone/>
            </a:pPr>
            <a:r>
              <a:rPr lang="en-US" sz="2400" dirty="0"/>
              <a:t>Ruth </a:t>
            </a:r>
            <a:r>
              <a:rPr lang="en-US" sz="2400" dirty="0" err="1"/>
              <a:t>Phinney</a:t>
            </a:r>
            <a:r>
              <a:rPr lang="en-US" sz="2400" dirty="0"/>
              <a:t> is implementing </a:t>
            </a:r>
            <a:r>
              <a:rPr lang="en-US" sz="2400" i="1" dirty="0"/>
              <a:t>Classical Spark </a:t>
            </a:r>
            <a:r>
              <a:rPr lang="en-US" sz="2400" dirty="0"/>
              <a:t>both on and off </a:t>
            </a:r>
            <a:r>
              <a:rPr lang="en-US" sz="2400" dirty="0" smtClean="0"/>
              <a:t>air </a:t>
            </a:r>
            <a:r>
              <a:rPr lang="en-US" sz="2400" dirty="0"/>
              <a:t>with a </a:t>
            </a:r>
            <a:r>
              <a:rPr lang="en-US" sz="2400" b="1" dirty="0"/>
              <a:t>digital ad in WXXI’s e-newsletter</a:t>
            </a:r>
            <a:r>
              <a:rPr lang="en-US" sz="2400" dirty="0"/>
              <a:t> encouraging </a:t>
            </a:r>
            <a:r>
              <a:rPr lang="en-US" sz="2400" dirty="0" smtClean="0"/>
              <a:t>at-work </a:t>
            </a:r>
            <a:r>
              <a:rPr lang="en-US" sz="2400" dirty="0"/>
              <a:t>listening. A lot of the Spark spots are specific to their midday host, Julia </a:t>
            </a:r>
            <a:r>
              <a:rPr lang="en-US" sz="2400" dirty="0" err="1"/>
              <a:t>Figueras</a:t>
            </a:r>
            <a:r>
              <a:rPr lang="en-US" sz="2400" dirty="0"/>
              <a:t>, and unique to </a:t>
            </a:r>
            <a:r>
              <a:rPr lang="en-US" sz="2400" dirty="0" smtClean="0"/>
              <a:t>her personality: </a:t>
            </a:r>
            <a:r>
              <a:rPr lang="en-US" sz="2400" i="1" dirty="0"/>
              <a:t>“You’re not a </a:t>
            </a:r>
            <a:r>
              <a:rPr lang="en-US" sz="2400" i="1" dirty="0" smtClean="0"/>
              <a:t>morning person? Neither am I. Join me midday.”</a:t>
            </a:r>
            <a:r>
              <a:rPr lang="en-US" sz="2400" dirty="0" smtClean="0"/>
              <a:t> Ruth notes that they are reproducing many </a:t>
            </a:r>
            <a:r>
              <a:rPr lang="en-US" sz="2400" dirty="0"/>
              <a:t>of the spots with American </a:t>
            </a:r>
            <a:r>
              <a:rPr lang="en-US" sz="2400" dirty="0" smtClean="0"/>
              <a:t>music </a:t>
            </a:r>
            <a:r>
              <a:rPr lang="en-US" sz="2400" dirty="0"/>
              <a:t>beds </a:t>
            </a:r>
            <a:r>
              <a:rPr lang="en-US" sz="2400" dirty="0" smtClean="0"/>
              <a:t>and cutting new </a:t>
            </a:r>
            <a:r>
              <a:rPr lang="en-US" sz="2400" dirty="0"/>
              <a:t>ones </a:t>
            </a:r>
            <a:r>
              <a:rPr lang="en-US" sz="2400" dirty="0" smtClean="0"/>
              <a:t>for American </a:t>
            </a:r>
            <a:r>
              <a:rPr lang="en-US" sz="2400" dirty="0"/>
              <a:t>Music </a:t>
            </a:r>
            <a:r>
              <a:rPr lang="en-US" sz="2400" dirty="0" smtClean="0"/>
              <a:t>Month. In </a:t>
            </a:r>
            <a:r>
              <a:rPr lang="en-US" sz="2400" dirty="0"/>
              <a:t>December they will rework more spots with festive-sounding music to transition into the holidays.  </a:t>
            </a:r>
            <a:endParaRPr lang="en-US" sz="2400" dirty="0" smtClean="0"/>
          </a:p>
          <a:p>
            <a:pPr marL="0" indent="0">
              <a:buNone/>
            </a:pPr>
            <a:r>
              <a:rPr lang="en-US" sz="2400" b="1" dirty="0" smtClean="0">
                <a:solidFill>
                  <a:srgbClr val="FF6600"/>
                </a:solidFill>
              </a:rPr>
              <a:t>Listen to </a:t>
            </a:r>
            <a:r>
              <a:rPr lang="en-US" sz="2400" b="1" dirty="0">
                <a:solidFill>
                  <a:srgbClr val="FF6600"/>
                </a:solidFill>
              </a:rPr>
              <a:t>sample WXXI </a:t>
            </a:r>
            <a:r>
              <a:rPr lang="en-US" sz="2400" b="1" dirty="0" smtClean="0">
                <a:solidFill>
                  <a:srgbClr val="FF6600"/>
                </a:solidFill>
              </a:rPr>
              <a:t>spots on slides 38-41. </a:t>
            </a:r>
            <a:endParaRPr lang="en-US" sz="2400" dirty="0">
              <a:solidFill>
                <a:srgbClr val="FF6600"/>
              </a:solidFill>
            </a:endParaRP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746560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rgbClr val="FF6600"/>
                </a:solidFill>
              </a:rPr>
              <a:t>WXXI’s Digital Ad</a:t>
            </a:r>
            <a:endParaRPr lang="en-US" sz="3600" dirty="0">
              <a:solidFill>
                <a:srgbClr val="FF6600"/>
              </a:solidFill>
            </a:endParaRPr>
          </a:p>
        </p:txBody>
      </p:sp>
      <p:pic>
        <p:nvPicPr>
          <p:cNvPr id="10" name="Content Placeholder 9" descr="WXXI Newsletter listen at work Ad_590x181.jpg"/>
          <p:cNvPicPr>
            <a:picLocks noGrp="1" noChangeAspect="1"/>
          </p:cNvPicPr>
          <p:nvPr>
            <p:ph idx="1"/>
          </p:nvPr>
        </p:nvPicPr>
        <p:blipFill>
          <a:blip r:embed="rId2">
            <a:extLst>
              <a:ext uri="{28A0092B-C50C-407E-A947-70E740481C1C}">
                <a14:useLocalDpi xmlns:a14="http://schemas.microsoft.com/office/drawing/2010/main" val="0"/>
              </a:ext>
            </a:extLst>
          </a:blip>
          <a:srcRect t="1280" b="1280"/>
          <a:stretch>
            <a:fillRect/>
          </a:stretch>
        </p:blipFill>
        <p:spPr>
          <a:xfrm>
            <a:off x="254000" y="1846263"/>
            <a:ext cx="8720138" cy="2606675"/>
          </a:xfrm>
        </p:spPr>
      </p:pic>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06734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What Stations Are Doing:  </a:t>
            </a:r>
            <a:br>
              <a:rPr lang="en-US" sz="3600" dirty="0">
                <a:solidFill>
                  <a:srgbClr val="FF6600"/>
                </a:solidFill>
              </a:rPr>
            </a:br>
            <a:r>
              <a:rPr lang="en-US" sz="3600" dirty="0" smtClean="0">
                <a:solidFill>
                  <a:srgbClr val="FF6600"/>
                </a:solidFill>
              </a:rPr>
              <a:t>And Many More</a:t>
            </a:r>
            <a:r>
              <a:rPr lang="mr-IN" sz="3600" dirty="0" smtClean="0">
                <a:solidFill>
                  <a:srgbClr val="FF6600"/>
                </a:solidFill>
              </a:rPr>
              <a:t>…</a:t>
            </a:r>
            <a:endParaRPr lang="en-US" sz="3600" dirty="0">
              <a:solidFill>
                <a:srgbClr val="FF6600"/>
              </a:solidFill>
            </a:endParaRPr>
          </a:p>
        </p:txBody>
      </p:sp>
      <p:sp>
        <p:nvSpPr>
          <p:cNvPr id="3" name="Content Placeholder 2"/>
          <p:cNvSpPr>
            <a:spLocks noGrp="1"/>
          </p:cNvSpPr>
          <p:nvPr>
            <p:ph idx="1"/>
          </p:nvPr>
        </p:nvSpPr>
        <p:spPr/>
        <p:txBody>
          <a:bodyPr>
            <a:normAutofit/>
          </a:bodyPr>
          <a:lstStyle/>
          <a:p>
            <a:pPr marL="0" lvl="0" indent="0">
              <a:buNone/>
            </a:pPr>
            <a:r>
              <a:rPr lang="en-US" sz="2400" dirty="0"/>
              <a:t>Many Classical Music Rising stations are starting Classical Spark in earnest now that fall pledge drives are </a:t>
            </a:r>
            <a:r>
              <a:rPr lang="en-US" sz="2400" dirty="0" smtClean="0"/>
              <a:t>over. For </a:t>
            </a:r>
            <a:r>
              <a:rPr lang="en-US" sz="2400" dirty="0"/>
              <a:t>example, </a:t>
            </a:r>
            <a:r>
              <a:rPr lang="en-US" sz="2400" b="1" dirty="0" smtClean="0"/>
              <a:t>Capital </a:t>
            </a:r>
            <a:r>
              <a:rPr lang="en-US" sz="2400" b="1" dirty="0"/>
              <a:t>Public Radio </a:t>
            </a:r>
            <a:r>
              <a:rPr lang="en-US" sz="2400" dirty="0"/>
              <a:t>in Sacramento told us that they did separate fundraisers for news and classical for the first time. Classical appeals focused more on the “heart” part of the music rather than the “head.” Pitches and spots centered on contributing for the “love of the music,” a theme </a:t>
            </a:r>
            <a:r>
              <a:rPr lang="en-US" sz="2400" dirty="0" smtClean="0"/>
              <a:t>they are </a:t>
            </a:r>
            <a:r>
              <a:rPr lang="en-US" sz="2400" dirty="0"/>
              <a:t>now developing for Classical Spark.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52909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6600"/>
                </a:solidFill>
              </a:rPr>
              <a:t/>
            </a:r>
            <a:br>
              <a:rPr lang="en-US" dirty="0" smtClean="0">
                <a:solidFill>
                  <a:srgbClr val="FF6600"/>
                </a:solidFill>
              </a:rPr>
            </a:br>
            <a:r>
              <a:rPr lang="en-US" dirty="0" smtClean="0">
                <a:solidFill>
                  <a:srgbClr val="FF6600"/>
                </a:solidFill>
              </a:rPr>
              <a:t>Classical Spark</a:t>
            </a:r>
            <a:br>
              <a:rPr lang="en-US" dirty="0" smtClean="0">
                <a:solidFill>
                  <a:srgbClr val="FF6600"/>
                </a:solidFill>
              </a:rPr>
            </a:br>
            <a:r>
              <a:rPr lang="en-US" dirty="0" smtClean="0">
                <a:solidFill>
                  <a:srgbClr val="FF6600"/>
                </a:solidFill>
              </a:rPr>
              <a:t>Sample Scripts, Spots &amp; Liners</a:t>
            </a:r>
            <a:br>
              <a:rPr lang="en-US" dirty="0" smtClean="0">
                <a:solidFill>
                  <a:srgbClr val="FF6600"/>
                </a:solidFill>
              </a:rPr>
            </a:br>
            <a:endParaRPr lang="en-US" dirty="0">
              <a:solidFill>
                <a:srgbClr val="FF6600"/>
              </a:solidFill>
            </a:endParaRPr>
          </a:p>
        </p:txBody>
      </p:sp>
      <p:sp>
        <p:nvSpPr>
          <p:cNvPr id="5" name="Content Placeholder 4"/>
          <p:cNvSpPr>
            <a:spLocks noGrp="1"/>
          </p:cNvSpPr>
          <p:nvPr>
            <p:ph idx="1"/>
          </p:nvPr>
        </p:nvSpPr>
        <p:spPr/>
        <p:txBody>
          <a:bodyPr/>
          <a:lstStyle/>
          <a:p>
            <a:pPr marL="0" indent="0">
              <a:buNone/>
            </a:pPr>
            <a:endParaRPr lang="en-US" sz="2800" b="1" dirty="0" smtClean="0"/>
          </a:p>
          <a:p>
            <a:pPr marL="0" indent="0">
              <a:buNone/>
            </a:pPr>
            <a:r>
              <a:rPr lang="en-US" sz="2400" b="1" dirty="0" smtClean="0"/>
              <a:t>With </a:t>
            </a:r>
            <a:r>
              <a:rPr lang="en-US" sz="2400" b="1" dirty="0"/>
              <a:t>thanks (and kudos) to the </a:t>
            </a:r>
            <a:r>
              <a:rPr lang="en-US" sz="2400" b="1" i="1" dirty="0"/>
              <a:t>Classical Music Rising</a:t>
            </a:r>
            <a:r>
              <a:rPr lang="en-US" sz="2400" b="1" dirty="0"/>
              <a:t> station partners cited below, here are ideas and approaches for </a:t>
            </a:r>
            <a:r>
              <a:rPr lang="en-US" sz="2400" b="1" dirty="0" smtClean="0"/>
              <a:t>your station </a:t>
            </a:r>
            <a:r>
              <a:rPr lang="en-US" sz="2400" b="1" dirty="0"/>
              <a:t>to use and adapt as you like.</a:t>
            </a:r>
            <a:r>
              <a:rPr lang="en-US" sz="2400" dirty="0"/>
              <a:t> And let us know what you’re doing! </a:t>
            </a:r>
          </a:p>
          <a:p>
            <a:pPr marL="0" indent="0">
              <a:buNone/>
            </a:pPr>
            <a:endParaRPr lang="en-US" sz="2800" dirty="0"/>
          </a:p>
        </p:txBody>
      </p:sp>
      <p:sp>
        <p:nvSpPr>
          <p:cNvPr id="2" name="Footer Placeholder 1"/>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181307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6600"/>
                </a:solidFill>
              </a:rPr>
              <a:t>KBAQ Phoenix</a:t>
            </a:r>
            <a:br>
              <a:rPr lang="en-US" sz="3600" dirty="0" smtClean="0">
                <a:solidFill>
                  <a:srgbClr val="FF6600"/>
                </a:solidFill>
              </a:rPr>
            </a:br>
            <a:r>
              <a:rPr lang="en-US" sz="3600" dirty="0" smtClean="0">
                <a:solidFill>
                  <a:srgbClr val="FF6600"/>
                </a:solidFill>
              </a:rPr>
              <a:t>Listen to sample spots</a:t>
            </a:r>
            <a:endParaRPr lang="en-US" sz="3600" dirty="0">
              <a:solidFill>
                <a:srgbClr val="FF6600"/>
              </a:solidFill>
            </a:endParaRPr>
          </a:p>
        </p:txBody>
      </p:sp>
      <p:pic>
        <p:nvPicPr>
          <p:cNvPr id="5" name="Spark LC V1 Eve &amp; DT Us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405466" y="1163638"/>
            <a:ext cx="812800" cy="812800"/>
          </a:xfrm>
        </p:spPr>
      </p:pic>
      <p:sp>
        <p:nvSpPr>
          <p:cNvPr id="4" name="Footer Placeholder 3"/>
          <p:cNvSpPr>
            <a:spLocks noGrp="1"/>
          </p:cNvSpPr>
          <p:nvPr>
            <p:ph type="ftr" sz="quarter" idx="11"/>
          </p:nvPr>
        </p:nvSpPr>
        <p:spPr/>
        <p:txBody>
          <a:bodyPr/>
          <a:lstStyle/>
          <a:p>
            <a:r>
              <a:rPr lang="en-US" smtClean="0"/>
              <a:t>Classical Spark: Fall 2017</a:t>
            </a:r>
            <a:endParaRPr lang="en-US"/>
          </a:p>
        </p:txBody>
      </p:sp>
      <p:sp>
        <p:nvSpPr>
          <p:cNvPr id="8" name="Rectangle 7"/>
          <p:cNvSpPr/>
          <p:nvPr/>
        </p:nvSpPr>
        <p:spPr>
          <a:xfrm>
            <a:off x="1185333" y="2136339"/>
            <a:ext cx="6993467" cy="4585871"/>
          </a:xfrm>
          <a:prstGeom prst="rect">
            <a:avLst/>
          </a:prstGeom>
        </p:spPr>
        <p:txBody>
          <a:bodyPr wrap="square">
            <a:spAutoFit/>
          </a:bodyPr>
          <a:lstStyle/>
          <a:p>
            <a:r>
              <a:rPr lang="en-US" sz="2400" b="1" dirty="0" smtClean="0"/>
              <a:t>#1</a:t>
            </a:r>
            <a:r>
              <a:rPr lang="en-US" sz="2400" b="1" dirty="0"/>
              <a:t> </a:t>
            </a:r>
            <a:r>
              <a:rPr lang="mr-IN" sz="2400" b="1" dirty="0" smtClean="0"/>
              <a:t>–</a:t>
            </a:r>
            <a:r>
              <a:rPr lang="en-US" sz="2400" b="1" dirty="0" smtClean="0"/>
              <a:t> Evening &amp; daytime use:</a:t>
            </a:r>
          </a:p>
          <a:p>
            <a:r>
              <a:rPr lang="en-US" sz="2400" i="1" dirty="0" smtClean="0"/>
              <a:t>Hi</a:t>
            </a:r>
            <a:r>
              <a:rPr lang="en-US" sz="2400" i="1" dirty="0"/>
              <a:t>, I’m Linda Cassidy, host of the </a:t>
            </a:r>
            <a:r>
              <a:rPr lang="en-US" sz="2400" dirty="0"/>
              <a:t>Most Wanted Hour </a:t>
            </a:r>
            <a:r>
              <a:rPr lang="en-US" sz="2400" i="1" dirty="0"/>
              <a:t>weekdays at noon here on </a:t>
            </a:r>
            <a:r>
              <a:rPr lang="en-US" sz="2400" i="1" dirty="0" smtClean="0"/>
              <a:t>KBAQ. </a:t>
            </a:r>
            <a:r>
              <a:rPr lang="en-US" sz="2400" i="1" dirty="0"/>
              <a:t>Classical music can add beautiful inspiration to your entire workday. Not just your lunch hour. Listen to </a:t>
            </a:r>
            <a:r>
              <a:rPr lang="en-US" sz="2400" i="1" dirty="0" smtClean="0"/>
              <a:t>KBAQ at </a:t>
            </a:r>
            <a:r>
              <a:rPr lang="en-US" sz="2400" i="1" dirty="0"/>
              <a:t>work. Sterling </a:t>
            </a:r>
            <a:r>
              <a:rPr lang="en-US" sz="2400" i="1" dirty="0" err="1"/>
              <a:t>Beeaff</a:t>
            </a:r>
            <a:r>
              <a:rPr lang="en-US" sz="2400" i="1" dirty="0"/>
              <a:t>, Jon Town and I will do everything we can to make your workday enjoyable. Here on 89-point-5 </a:t>
            </a:r>
            <a:r>
              <a:rPr lang="en-US" sz="2400" i="1" dirty="0" err="1" smtClean="0"/>
              <a:t>KBAQ.org</a:t>
            </a:r>
            <a:r>
              <a:rPr lang="en-US" sz="2400" i="1" dirty="0" smtClean="0"/>
              <a:t> </a:t>
            </a:r>
            <a:r>
              <a:rPr lang="en-US" sz="2400" i="1" dirty="0"/>
              <a:t>or on the mobile app. Calming and refreshing, we are Classical </a:t>
            </a:r>
            <a:r>
              <a:rPr lang="en-US" sz="2400" i="1" dirty="0" smtClean="0"/>
              <a:t>KBAQ.</a:t>
            </a:r>
          </a:p>
          <a:p>
            <a:endParaRPr lang="en-US" sz="2400" i="1" dirty="0"/>
          </a:p>
          <a:p>
            <a:r>
              <a:rPr lang="en-US" dirty="0"/>
              <a:t>Note: R</a:t>
            </a:r>
            <a:r>
              <a:rPr lang="en-US" dirty="0" smtClean="0"/>
              <a:t>eferences </a:t>
            </a:r>
            <a:r>
              <a:rPr lang="en-US" dirty="0"/>
              <a:t>to calls KBAQ in these scripts are delivered as “K-Bach” and the web address redirects to </a:t>
            </a:r>
            <a:r>
              <a:rPr lang="en-US" dirty="0" err="1"/>
              <a:t>kbaq.org</a:t>
            </a:r>
            <a:r>
              <a:rPr lang="en-US" dirty="0"/>
              <a:t>.</a:t>
            </a:r>
          </a:p>
          <a:p>
            <a:endParaRPr lang="en-US" sz="1600" dirty="0"/>
          </a:p>
        </p:txBody>
      </p:sp>
    </p:spTree>
    <p:extLst>
      <p:ext uri="{BB962C8B-B14F-4D97-AF65-F5344CB8AC3E}">
        <p14:creationId xmlns:p14="http://schemas.microsoft.com/office/powerpoint/2010/main" val="113533379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6600"/>
                </a:solidFill>
              </a:rPr>
              <a:t>KBAQ Phoenix</a:t>
            </a:r>
            <a:br>
              <a:rPr lang="en-US" sz="3600" dirty="0" smtClean="0">
                <a:solidFill>
                  <a:srgbClr val="FF6600"/>
                </a:solidFill>
              </a:rPr>
            </a:br>
            <a:r>
              <a:rPr lang="en-US" sz="3600" dirty="0" smtClean="0">
                <a:solidFill>
                  <a:srgbClr val="FF6600"/>
                </a:solidFill>
              </a:rPr>
              <a:t>Listen to sample spots</a:t>
            </a:r>
            <a:endParaRPr lang="en-US" sz="3600" dirty="0">
              <a:solidFill>
                <a:srgbClr val="FF6600"/>
              </a:solidFill>
            </a:endParaRPr>
          </a:p>
        </p:txBody>
      </p:sp>
      <p:pic>
        <p:nvPicPr>
          <p:cNvPr id="5" name="Spark LC V4 Weekend Use.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405467" y="791104"/>
            <a:ext cx="812800" cy="812800"/>
          </a:xfrm>
        </p:spPr>
      </p:pic>
      <p:sp>
        <p:nvSpPr>
          <p:cNvPr id="4" name="Footer Placeholder 3"/>
          <p:cNvSpPr>
            <a:spLocks noGrp="1"/>
          </p:cNvSpPr>
          <p:nvPr>
            <p:ph type="ftr" sz="quarter" idx="11"/>
          </p:nvPr>
        </p:nvSpPr>
        <p:spPr/>
        <p:txBody>
          <a:bodyPr/>
          <a:lstStyle/>
          <a:p>
            <a:r>
              <a:rPr lang="en-US" smtClean="0"/>
              <a:t>Classical Spark: Fall 2017</a:t>
            </a:r>
            <a:endParaRPr lang="en-US"/>
          </a:p>
        </p:txBody>
      </p:sp>
      <p:sp>
        <p:nvSpPr>
          <p:cNvPr id="6" name="TextBox 5"/>
          <p:cNvSpPr txBox="1"/>
          <p:nvPr/>
        </p:nvSpPr>
        <p:spPr>
          <a:xfrm>
            <a:off x="1151467" y="1811868"/>
            <a:ext cx="6570133" cy="4524315"/>
          </a:xfrm>
          <a:prstGeom prst="rect">
            <a:avLst/>
          </a:prstGeom>
          <a:noFill/>
        </p:spPr>
        <p:txBody>
          <a:bodyPr wrap="square" rtlCol="0">
            <a:spAutoFit/>
          </a:bodyPr>
          <a:lstStyle/>
          <a:p>
            <a:r>
              <a:rPr lang="en-US" sz="2400" b="1" dirty="0" smtClean="0"/>
              <a:t>#2 </a:t>
            </a:r>
            <a:r>
              <a:rPr lang="mr-IN" sz="2400" b="1" dirty="0" smtClean="0"/>
              <a:t>–</a:t>
            </a:r>
            <a:r>
              <a:rPr lang="en-US" sz="2400" b="1" dirty="0" smtClean="0"/>
              <a:t> Weekend use: </a:t>
            </a:r>
          </a:p>
          <a:p>
            <a:r>
              <a:rPr lang="en-US" sz="2400" i="1" dirty="0" smtClean="0"/>
              <a:t>Hi</a:t>
            </a:r>
            <a:r>
              <a:rPr lang="en-US" sz="2400" i="1" dirty="0"/>
              <a:t>, I’m Linda Cassidy, your host of the </a:t>
            </a:r>
            <a:r>
              <a:rPr lang="en-US" sz="2400" dirty="0"/>
              <a:t>Most Wanted Hour</a:t>
            </a:r>
            <a:r>
              <a:rPr lang="en-US" sz="2400" i="1" dirty="0"/>
              <a:t> weekdays at noon here on </a:t>
            </a:r>
            <a:r>
              <a:rPr lang="en-US" sz="2400" i="1" dirty="0" smtClean="0"/>
              <a:t>KBAQ. </a:t>
            </a:r>
            <a:r>
              <a:rPr lang="en-US" sz="2400" i="1" dirty="0"/>
              <a:t>Like me, you listen on the weekends. You know classical music – I’m here to tell you – can make your work week feel like the weekend. Add some beautiful inspiration to your workdays. Join me from ten to two with Sterling </a:t>
            </a:r>
            <a:r>
              <a:rPr lang="en-US" sz="2400" i="1" dirty="0" err="1"/>
              <a:t>Beeaff</a:t>
            </a:r>
            <a:r>
              <a:rPr lang="en-US" sz="2400" i="1" dirty="0"/>
              <a:t> and Jon Town, my weekday bookends. Listen at 89-point-5 </a:t>
            </a:r>
            <a:r>
              <a:rPr lang="en-US" sz="2400" i="1" dirty="0" err="1" smtClean="0"/>
              <a:t>KBAQ.org</a:t>
            </a:r>
            <a:r>
              <a:rPr lang="en-US" sz="2400" i="1" dirty="0" smtClean="0"/>
              <a:t> </a:t>
            </a:r>
            <a:r>
              <a:rPr lang="en-US" sz="2400" i="1" dirty="0"/>
              <a:t>or on the mobile app. Calming and refreshing, we are Classical </a:t>
            </a:r>
            <a:r>
              <a:rPr lang="en-US" sz="2400" i="1" dirty="0" smtClean="0"/>
              <a:t>KBAQ.</a:t>
            </a:r>
            <a:endParaRPr lang="en-US" sz="2400" dirty="0"/>
          </a:p>
          <a:p>
            <a:endParaRPr lang="en-US" sz="2400" dirty="0"/>
          </a:p>
        </p:txBody>
      </p:sp>
    </p:spTree>
    <p:extLst>
      <p:ext uri="{BB962C8B-B14F-4D97-AF65-F5344CB8AC3E}">
        <p14:creationId xmlns:p14="http://schemas.microsoft.com/office/powerpoint/2010/main" val="219619498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i="1" dirty="0" smtClean="0">
                <a:solidFill>
                  <a:srgbClr val="FF6600"/>
                </a:solidFill>
              </a:rPr>
              <a:t/>
            </a:r>
            <a:br>
              <a:rPr lang="en-US" sz="2400" i="1" dirty="0" smtClean="0">
                <a:solidFill>
                  <a:srgbClr val="FF6600"/>
                </a:solidFill>
              </a:rPr>
            </a:br>
            <a:r>
              <a:rPr lang="en-US" sz="2400" i="1" dirty="0" smtClean="0">
                <a:solidFill>
                  <a:srgbClr val="FF6600"/>
                </a:solidFill>
              </a:rPr>
              <a:t>Classical </a:t>
            </a:r>
            <a:r>
              <a:rPr lang="en-US" sz="2400" i="1" dirty="0">
                <a:solidFill>
                  <a:srgbClr val="FF6600"/>
                </a:solidFill>
              </a:rPr>
              <a:t>Spark </a:t>
            </a:r>
            <a:r>
              <a:rPr lang="en-US" sz="2400" dirty="0">
                <a:solidFill>
                  <a:srgbClr val="FF6600"/>
                </a:solidFill>
              </a:rPr>
              <a:t>is a tune-in </a:t>
            </a:r>
            <a:r>
              <a:rPr lang="en-US" sz="2400" dirty="0" smtClean="0">
                <a:solidFill>
                  <a:srgbClr val="FF6600"/>
                </a:solidFill>
              </a:rPr>
              <a:t>campaign</a:t>
            </a:r>
            <a:br>
              <a:rPr lang="en-US" sz="2400" dirty="0" smtClean="0">
                <a:solidFill>
                  <a:srgbClr val="FF6600"/>
                </a:solidFill>
              </a:rPr>
            </a:br>
            <a:r>
              <a:rPr lang="en-US" sz="2400" dirty="0" smtClean="0">
                <a:solidFill>
                  <a:srgbClr val="FF6600"/>
                </a:solidFill>
              </a:rPr>
              <a:t> </a:t>
            </a:r>
            <a:r>
              <a:rPr lang="en-US" sz="2400" dirty="0">
                <a:solidFill>
                  <a:srgbClr val="FF6600"/>
                </a:solidFill>
              </a:rPr>
              <a:t>to increase listening and listener support </a:t>
            </a:r>
            <a:r>
              <a:rPr lang="en-US" sz="2400" dirty="0" smtClean="0">
                <a:solidFill>
                  <a:srgbClr val="FF6600"/>
                </a:solidFill>
              </a:rPr>
              <a:t>through </a:t>
            </a:r>
            <a:br>
              <a:rPr lang="en-US" sz="2400" dirty="0" smtClean="0">
                <a:solidFill>
                  <a:srgbClr val="FF6600"/>
                </a:solidFill>
              </a:rPr>
            </a:br>
            <a:r>
              <a:rPr lang="en-US" sz="2400" dirty="0" smtClean="0">
                <a:solidFill>
                  <a:srgbClr val="FF6600"/>
                </a:solidFill>
              </a:rPr>
              <a:t>focused </a:t>
            </a:r>
            <a:r>
              <a:rPr lang="en-US" sz="2400" dirty="0">
                <a:solidFill>
                  <a:srgbClr val="FF6600"/>
                </a:solidFill>
              </a:rPr>
              <a:t>station branding and promotion.</a:t>
            </a:r>
            <a:br>
              <a:rPr lang="en-US" sz="2400" dirty="0">
                <a:solidFill>
                  <a:srgbClr val="FF6600"/>
                </a:solidFill>
              </a:rPr>
            </a:br>
            <a:endParaRPr lang="en-US" sz="2400" dirty="0">
              <a:solidFill>
                <a:srgbClr val="FF6600"/>
              </a:solidFill>
            </a:endParaRPr>
          </a:p>
        </p:txBody>
      </p:sp>
      <p:sp>
        <p:nvSpPr>
          <p:cNvPr id="6" name="Content Placeholder 5"/>
          <p:cNvSpPr>
            <a:spLocks noGrp="1"/>
          </p:cNvSpPr>
          <p:nvPr>
            <p:ph idx="1"/>
          </p:nvPr>
        </p:nvSpPr>
        <p:spPr/>
        <p:txBody>
          <a:bodyPr>
            <a:normAutofit/>
          </a:bodyPr>
          <a:lstStyle/>
          <a:p>
            <a:pPr marL="0" indent="0">
              <a:buNone/>
            </a:pPr>
            <a:r>
              <a:rPr lang="en-US" sz="2600" dirty="0" smtClean="0"/>
              <a:t>We </a:t>
            </a:r>
            <a:r>
              <a:rPr lang="en-US" sz="2600" dirty="0"/>
              <a:t>are jazzed and inspired by how </a:t>
            </a:r>
            <a:r>
              <a:rPr lang="en-US" sz="2600" i="1" dirty="0"/>
              <a:t>Classical Music Rising </a:t>
            </a:r>
            <a:r>
              <a:rPr lang="en-US" sz="2600" dirty="0"/>
              <a:t>station partners are jumping into </a:t>
            </a:r>
            <a:r>
              <a:rPr lang="en-US" sz="2600" i="1" dirty="0"/>
              <a:t>Classical Spark </a:t>
            </a:r>
            <a:r>
              <a:rPr lang="en-US" sz="2600" dirty="0"/>
              <a:t>this fall: cleaning up </a:t>
            </a:r>
            <a:r>
              <a:rPr lang="en-US" sz="2600" dirty="0" smtClean="0"/>
              <a:t>identification, using </a:t>
            </a:r>
            <a:r>
              <a:rPr lang="en-US" sz="2600" dirty="0"/>
              <a:t>positioning, choosing liners and producing spots that encourage listening to classical music every day on your station – and </a:t>
            </a:r>
            <a:r>
              <a:rPr lang="en-US" sz="2600" dirty="0" smtClean="0"/>
              <a:t>promoting </a:t>
            </a:r>
            <a:r>
              <a:rPr lang="en-US" sz="2600" dirty="0"/>
              <a:t>the heck out of </a:t>
            </a:r>
            <a:r>
              <a:rPr lang="en-US" sz="2600" dirty="0" smtClean="0"/>
              <a:t>it</a:t>
            </a:r>
            <a:r>
              <a:rPr lang="en-US" sz="2600" dirty="0"/>
              <a:t>. </a:t>
            </a:r>
            <a:r>
              <a:rPr lang="en-US" sz="2600" b="1" dirty="0"/>
              <a:t>What message is more important than why your station is a great daily destination and classical companion?</a:t>
            </a:r>
            <a:r>
              <a:rPr lang="en-US" sz="2600" dirty="0"/>
              <a:t> This bears repeating. Taking our lead from the </a:t>
            </a:r>
            <a:r>
              <a:rPr lang="en-US" sz="2600" dirty="0" smtClean="0"/>
              <a:t>NPR’s Spark project, </a:t>
            </a:r>
            <a:r>
              <a:rPr lang="en-US" sz="2600" dirty="0"/>
              <a:t>we suggest promoting listening with mentions, liners and spots 100 times per week.</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8626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6600"/>
                </a:solidFill>
              </a:rPr>
              <a:t>KDFC San Francisco</a:t>
            </a:r>
            <a:br>
              <a:rPr lang="en-US" sz="3600" dirty="0" smtClean="0">
                <a:solidFill>
                  <a:srgbClr val="FF6600"/>
                </a:solidFill>
              </a:rPr>
            </a:br>
            <a:r>
              <a:rPr lang="en-US" sz="3600" dirty="0" smtClean="0">
                <a:solidFill>
                  <a:srgbClr val="FF6600"/>
                </a:solidFill>
              </a:rPr>
              <a:t>Sample script &amp; liner</a:t>
            </a:r>
            <a:endParaRPr lang="en-US" sz="3600" dirty="0">
              <a:solidFill>
                <a:srgbClr val="FF6600"/>
              </a:solidFill>
            </a:endParaRPr>
          </a:p>
        </p:txBody>
      </p:sp>
      <p:sp>
        <p:nvSpPr>
          <p:cNvPr id="3" name="Content Placeholder 2"/>
          <p:cNvSpPr>
            <a:spLocks noGrp="1"/>
          </p:cNvSpPr>
          <p:nvPr>
            <p:ph idx="1"/>
          </p:nvPr>
        </p:nvSpPr>
        <p:spPr/>
        <p:txBody>
          <a:bodyPr>
            <a:normAutofit/>
          </a:bodyPr>
          <a:lstStyle/>
          <a:p>
            <a:pPr marL="0" indent="0">
              <a:buNone/>
            </a:pPr>
            <a:r>
              <a:rPr lang="en-US" sz="2400" i="1" dirty="0" smtClean="0"/>
              <a:t>Our </a:t>
            </a:r>
            <a:r>
              <a:rPr lang="en-US" sz="2400" i="1" dirty="0"/>
              <a:t>listeners tell us that having KDFC on at the office makes the distance between nine and five seem shorter.  Classical music - with no commercials - is calming...inspiring...and just could make you more productive at work.  And if there's no radio at work, no problem!  Listen on your computer or smartphone. We're streaming live always at KDFC dot com.  So brighten up your office and make the workday fly by with Classical KDFC and KDFC-dot-com.</a:t>
            </a:r>
          </a:p>
          <a:p>
            <a:pPr marL="0" indent="0">
              <a:buNone/>
            </a:pPr>
            <a:endParaRPr lang="en-US" sz="2400" dirty="0"/>
          </a:p>
          <a:p>
            <a:pPr marL="0" indent="0">
              <a:buNone/>
            </a:pPr>
            <a:r>
              <a:rPr lang="en-US" sz="2400" i="1" dirty="0" smtClean="0"/>
              <a:t>The </a:t>
            </a:r>
            <a:r>
              <a:rPr lang="en-US" sz="2400" i="1" dirty="0"/>
              <a:t>distance between 9 and 5?   It’s a lot shorter when you spend your workday with Classical KUSC and KUSC-dot-org.</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427582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6600"/>
                </a:solidFill>
              </a:rPr>
              <a:t>KUSC Los Angeles</a:t>
            </a:r>
            <a:br>
              <a:rPr lang="en-US" sz="3600" dirty="0" smtClean="0">
                <a:solidFill>
                  <a:srgbClr val="FF6600"/>
                </a:solidFill>
              </a:rPr>
            </a:br>
            <a:r>
              <a:rPr lang="en-US" sz="3600" dirty="0" smtClean="0">
                <a:solidFill>
                  <a:srgbClr val="FF6600"/>
                </a:solidFill>
              </a:rPr>
              <a:t>Sample liners</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rmAutofit fontScale="55000" lnSpcReduction="20000"/>
          </a:bodyPr>
          <a:lstStyle/>
          <a:p>
            <a:r>
              <a:rPr lang="en-US" sz="3300" i="1" dirty="0"/>
              <a:t>Classical KUSC is here to help you get your work done.  Streaming live on your computer at KUSC-dot-org.  </a:t>
            </a:r>
            <a:endParaRPr lang="en-US" sz="3300" dirty="0"/>
          </a:p>
          <a:p>
            <a:pPr marL="0" indent="0">
              <a:buNone/>
            </a:pPr>
            <a:endParaRPr lang="en-US" sz="3300" dirty="0"/>
          </a:p>
          <a:p>
            <a:r>
              <a:rPr lang="en-US" sz="3300" i="1" dirty="0"/>
              <a:t>Start every day with a visit to KUSC-dot-org. Click “Listen Live” on our home page to hear KUSC on your computer. Then let the KUSC effect take hold, helping you focus…and adding pleasure to the day’s business. Classical KUSC – listen online at KUSC-dot-org.</a:t>
            </a:r>
            <a:endParaRPr lang="en-US" sz="3300" dirty="0"/>
          </a:p>
          <a:p>
            <a:pPr marL="0" indent="0">
              <a:buNone/>
            </a:pPr>
            <a:r>
              <a:rPr lang="en-US" sz="3300" i="1" dirty="0"/>
              <a:t> </a:t>
            </a:r>
            <a:endParaRPr lang="en-US" sz="3300" dirty="0"/>
          </a:p>
          <a:p>
            <a:r>
              <a:rPr lang="en-US" sz="3300" i="1" dirty="0"/>
              <a:t>You CAN mix business with pleasure…when you enjoy KUSC while you work.  And it’s easy to do.  Click “Listen Live” at KUSC dot org to hear Classical KUSC on your computer. The inspiration to get your work done. Transform your day (audio logo) </a:t>
            </a:r>
            <a:r>
              <a:rPr lang="en-US" sz="3300" i="1" dirty="0" err="1" smtClean="0"/>
              <a:t>Classcal</a:t>
            </a:r>
            <a:r>
              <a:rPr lang="en-US" sz="3300" i="1" dirty="0" smtClean="0"/>
              <a:t> </a:t>
            </a:r>
            <a:r>
              <a:rPr lang="en-US" sz="3300" i="1" dirty="0"/>
              <a:t>KUSC and KUSC dot org.</a:t>
            </a:r>
            <a:endParaRPr lang="en-US" sz="3300" dirty="0"/>
          </a:p>
          <a:p>
            <a:pPr marL="0" indent="0">
              <a:buNone/>
            </a:pPr>
            <a:r>
              <a:rPr lang="en-US" sz="3300" i="1" dirty="0"/>
              <a:t> </a:t>
            </a:r>
            <a:endParaRPr lang="en-US" sz="3300" dirty="0"/>
          </a:p>
          <a:p>
            <a:r>
              <a:rPr lang="en-US" sz="3300" i="1" dirty="0"/>
              <a:t>While you work…while you study…or while doing nothing at all. Listen…to KUSC and KUSC-dot-org.</a:t>
            </a:r>
            <a:endParaRPr lang="en-US" sz="3300" dirty="0"/>
          </a:p>
          <a:p>
            <a:pPr marL="0" indent="0">
              <a:buNone/>
            </a:pPr>
            <a:r>
              <a:rPr lang="en-US" sz="3300" i="1" dirty="0"/>
              <a:t> </a:t>
            </a:r>
            <a:endParaRPr lang="en-US" sz="3300" dirty="0"/>
          </a:p>
          <a:p>
            <a:r>
              <a:rPr lang="en-US" sz="3300" i="1" dirty="0"/>
              <a:t>It’s an improvement in your workday you can really feel – listening to Classical KUSC online, at KUSC dot org.</a:t>
            </a:r>
            <a:endParaRPr lang="en-US" sz="3300" dirty="0"/>
          </a:p>
          <a:p>
            <a:pPr marL="0" indent="0">
              <a:buNone/>
            </a:pPr>
            <a:r>
              <a:rPr lang="en-US" sz="2400"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94908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endParaRPr lang="en-US" sz="2000" b="1" dirty="0" smtClean="0"/>
          </a:p>
          <a:p>
            <a:pPr marL="0" indent="0">
              <a:buNone/>
            </a:pPr>
            <a:r>
              <a:rPr lang="en-US" sz="2000" b="1" dirty="0" smtClean="0"/>
              <a:t>SPOT </a:t>
            </a:r>
            <a:r>
              <a:rPr lang="en-US" sz="2000" b="1" dirty="0"/>
              <a:t>#1</a:t>
            </a:r>
            <a:r>
              <a:rPr lang="en-US" sz="2000" dirty="0"/>
              <a:t>   </a:t>
            </a:r>
            <a:r>
              <a:rPr lang="en-US" sz="2000" b="1" dirty="0"/>
              <a:t>When You Get to Work</a:t>
            </a:r>
            <a:r>
              <a:rPr lang="en-US" sz="2000" dirty="0"/>
              <a:t>  (M-F 6a – 9a)</a:t>
            </a:r>
          </a:p>
          <a:p>
            <a:pPr marL="0" indent="0">
              <a:buNone/>
            </a:pPr>
            <a:r>
              <a:rPr lang="en-US" sz="2000" dirty="0"/>
              <a:t>SFX:  Windows 10 computer boot-up “welcome” sound.</a:t>
            </a:r>
          </a:p>
          <a:p>
            <a:pPr marL="0" indent="0">
              <a:buNone/>
            </a:pPr>
            <a:r>
              <a:rPr lang="en-US" sz="2000" dirty="0"/>
              <a:t>ANNCR (Mark):  When you get work today, remember to log onto </a:t>
            </a:r>
            <a:r>
              <a:rPr lang="en-US" sz="2000" dirty="0" err="1"/>
              <a:t>wclv.org</a:t>
            </a:r>
            <a:r>
              <a:rPr lang="en-US" sz="2000" dirty="0"/>
              <a:t> and stream WCLV audio.  (ESTABLISH MUSIC)  I’ll be there with wonderful music, the BBC News at noon, and maybe an afternoon giveaway.  WCLV, your classical companion.</a:t>
            </a:r>
          </a:p>
          <a:p>
            <a:pPr marL="0" indent="0">
              <a:buNone/>
            </a:pPr>
            <a:r>
              <a:rPr lang="en-US" sz="2000" dirty="0"/>
              <a:t> </a:t>
            </a:r>
          </a:p>
          <a:p>
            <a:pPr marL="0" indent="0">
              <a:buNone/>
            </a:pPr>
            <a:r>
              <a:rPr lang="en-US" sz="2000" b="1" dirty="0"/>
              <a:t>SPOT #2</a:t>
            </a:r>
            <a:r>
              <a:rPr lang="en-US" sz="2000" dirty="0"/>
              <a:t>  </a:t>
            </a:r>
            <a:r>
              <a:rPr lang="en-US" sz="2000" b="1" dirty="0"/>
              <a:t>JACKIE – LIVE</a:t>
            </a:r>
            <a:r>
              <a:rPr lang="en-US" sz="2000" dirty="0"/>
              <a:t>  (M-F 7:00a – 9:30a)   </a:t>
            </a:r>
            <a:r>
              <a:rPr lang="en-US" sz="2000" b="1" dirty="0"/>
              <a:t>On Your Way to Work</a:t>
            </a:r>
            <a:endParaRPr lang="en-US" sz="2000" dirty="0"/>
          </a:p>
          <a:p>
            <a:pPr marL="0" indent="0">
              <a:buNone/>
            </a:pPr>
            <a:r>
              <a:rPr lang="en-US" sz="2000" dirty="0"/>
              <a:t>ANNCR: If you’re on your way to work, keep WCLV with you at the office.  Log onto </a:t>
            </a:r>
            <a:r>
              <a:rPr lang="en-US" sz="2000" dirty="0" err="1"/>
              <a:t>wclv.org</a:t>
            </a:r>
            <a:r>
              <a:rPr lang="en-US" sz="2000" dirty="0"/>
              <a:t> and stream us all day long.   Your coworkers will wonder what you’re smiling about.  WCLV, your classical companion.</a:t>
            </a:r>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408017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000" dirty="0"/>
              <a:t> </a:t>
            </a:r>
            <a:endParaRPr lang="en-US" sz="2000" dirty="0" smtClean="0"/>
          </a:p>
          <a:p>
            <a:pPr marL="0" indent="0">
              <a:buNone/>
            </a:pPr>
            <a:r>
              <a:rPr lang="en-US" sz="2000" b="1" dirty="0" smtClean="0"/>
              <a:t>SPOT </a:t>
            </a:r>
            <a:r>
              <a:rPr lang="en-US" sz="2000" b="1" dirty="0"/>
              <a:t>#3  MARK – LIVE </a:t>
            </a:r>
            <a:r>
              <a:rPr lang="en-US" sz="2000" dirty="0"/>
              <a:t>(M-F 12p – 1p ) </a:t>
            </a:r>
            <a:r>
              <a:rPr lang="en-US" sz="2000" b="1" dirty="0"/>
              <a:t>Heading Back to Work</a:t>
            </a:r>
            <a:endParaRPr lang="en-US" sz="2000" dirty="0"/>
          </a:p>
          <a:p>
            <a:pPr marL="0" indent="0">
              <a:buNone/>
            </a:pPr>
            <a:r>
              <a:rPr lang="en-US" sz="2000" dirty="0"/>
              <a:t>ANNCR:  If you’re heading back to work after a lunch break, remember you can stump that midday slump by listening to WCLV.  Sail through the afternoon with great music that will help you concentrate, boost your creativity, and improve your mood.  WCLV, your [slump-stumping ] classical companion. </a:t>
            </a:r>
            <a:endParaRPr lang="en-US" sz="2000" dirty="0" smtClean="0"/>
          </a:p>
          <a:p>
            <a:pPr marL="0" indent="0">
              <a:buNone/>
            </a:pPr>
            <a:endParaRPr lang="en-US" sz="2000" dirty="0"/>
          </a:p>
          <a:p>
            <a:pPr marL="0" indent="0">
              <a:buNone/>
            </a:pPr>
            <a:r>
              <a:rPr lang="en-US" sz="2000" b="1" dirty="0"/>
              <a:t>SPOT #4  MARK LIVE </a:t>
            </a:r>
            <a:r>
              <a:rPr lang="en-US" sz="2000" dirty="0"/>
              <a:t>(M-F 3 – 4p)  </a:t>
            </a:r>
            <a:r>
              <a:rPr lang="en-US" sz="2000" b="1" dirty="0"/>
              <a:t>You’re in the Home Stretch</a:t>
            </a:r>
            <a:endParaRPr lang="en-US" sz="2000" dirty="0"/>
          </a:p>
          <a:p>
            <a:pPr marL="0" indent="0">
              <a:buNone/>
            </a:pPr>
            <a:r>
              <a:rPr lang="en-US" sz="2000" dirty="0"/>
              <a:t>ANNCR:  If you’re listening at work, here’s some good news:  You’re in the home stretch.  Just an hour or two and you’ll wrap it up for the day.  Thanks for letting WCLV be your classical companion at the office.  See you tomorrow.  Same time, same station.  </a:t>
            </a:r>
          </a:p>
          <a:p>
            <a:pPr marL="0" indent="0">
              <a:buNone/>
            </a:pP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421682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endParaRPr lang="en-US" sz="2000" dirty="0"/>
          </a:p>
          <a:p>
            <a:pPr marL="0" indent="0">
              <a:buNone/>
            </a:pPr>
            <a:r>
              <a:rPr lang="en-US" sz="2000" b="1" dirty="0"/>
              <a:t>SPOT #5 BILL LIVE</a:t>
            </a:r>
            <a:r>
              <a:rPr lang="en-US" sz="2000" dirty="0"/>
              <a:t> (M-</a:t>
            </a:r>
            <a:r>
              <a:rPr lang="en-US" sz="2000" dirty="0" err="1"/>
              <a:t>Th</a:t>
            </a:r>
            <a:r>
              <a:rPr lang="en-US" sz="2000" dirty="0"/>
              <a:t> 4p – 5:30p) If you’re wrapping up your day at the office, we want to thank you for letting WCLV be with you throughout the day.  We’ll be here for you again tomorrow.  WCLV, your classical companion.  </a:t>
            </a:r>
          </a:p>
          <a:p>
            <a:pPr marL="0" indent="0">
              <a:buNone/>
            </a:pPr>
            <a:r>
              <a:rPr lang="en-US" sz="2000" b="1" dirty="0"/>
              <a:t> </a:t>
            </a:r>
            <a:endParaRPr lang="en-US" sz="2000" dirty="0"/>
          </a:p>
          <a:p>
            <a:pPr marL="0" indent="0">
              <a:buNone/>
            </a:pPr>
            <a:r>
              <a:rPr lang="en-US" sz="2000" b="1" dirty="0"/>
              <a:t>SPOT #5A BILL LIVE</a:t>
            </a:r>
            <a:r>
              <a:rPr lang="en-US" sz="2000" dirty="0"/>
              <a:t> (Friday 4p – 5:30p) If you’re wrapping up your work week, we want to thank you for allowing WCLV to be your cohort there at the office.  We hope you’ll tune in this evening and this weekend.  And we look forward to being your office buddy again next week.  WCLV, your classical companion.  </a:t>
            </a:r>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83012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endParaRPr lang="en-US" sz="1800" b="1" dirty="0" smtClean="0"/>
          </a:p>
          <a:p>
            <a:pPr marL="0" indent="0">
              <a:buNone/>
            </a:pPr>
            <a:r>
              <a:rPr lang="en-US" sz="2000" b="1" dirty="0" smtClean="0"/>
              <a:t>SPOT </a:t>
            </a:r>
            <a:r>
              <a:rPr lang="en-US" sz="2000" b="1" dirty="0"/>
              <a:t>#6</a:t>
            </a:r>
            <a:r>
              <a:rPr lang="en-US" sz="2000" dirty="0"/>
              <a:t>  (M-F 6a – 6a) </a:t>
            </a:r>
            <a:r>
              <a:rPr lang="en-US" sz="2000" b="1" dirty="0"/>
              <a:t>Don’t You Wish Everything Were That Easy?</a:t>
            </a:r>
            <a:endParaRPr lang="en-US" sz="2000" dirty="0"/>
          </a:p>
          <a:p>
            <a:pPr marL="0" indent="0">
              <a:buNone/>
            </a:pPr>
            <a:r>
              <a:rPr lang="en-US" sz="2000" dirty="0"/>
              <a:t>ANNCR (Bill): WCLV is your everyday getaway, even at the office.  It’s a simple as logging onto </a:t>
            </a:r>
            <a:r>
              <a:rPr lang="en-US" sz="2000" dirty="0" err="1"/>
              <a:t>wclv.org</a:t>
            </a:r>
            <a:r>
              <a:rPr lang="en-US" sz="2000" dirty="0"/>
              <a:t> and clicking “Listen”.  Don’t you wish </a:t>
            </a:r>
            <a:r>
              <a:rPr lang="en-US" sz="2000" u="sng" dirty="0"/>
              <a:t>everything</a:t>
            </a:r>
            <a:r>
              <a:rPr lang="en-US" sz="2000" dirty="0"/>
              <a:t> at work were that easy?  WCLV, your classical companion.  </a:t>
            </a:r>
          </a:p>
          <a:p>
            <a:pPr marL="0" indent="0">
              <a:buNone/>
            </a:pPr>
            <a:r>
              <a:rPr lang="en-US" sz="2000" dirty="0"/>
              <a:t> </a:t>
            </a:r>
          </a:p>
          <a:p>
            <a:pPr marL="0" indent="0">
              <a:buNone/>
            </a:pPr>
            <a:r>
              <a:rPr lang="en-US" sz="2000" b="1" dirty="0"/>
              <a:t>SPOT #7 </a:t>
            </a:r>
            <a:r>
              <a:rPr lang="en-US" sz="2000" dirty="0"/>
              <a:t>Weekends - </a:t>
            </a:r>
            <a:r>
              <a:rPr lang="en-US" sz="2000" b="1" dirty="0"/>
              <a:t>Make Next Week a Little Brighter</a:t>
            </a:r>
            <a:endParaRPr lang="en-US" sz="2000" dirty="0"/>
          </a:p>
          <a:p>
            <a:pPr marL="0" indent="0">
              <a:buNone/>
            </a:pPr>
            <a:r>
              <a:rPr lang="en-US" sz="2000" dirty="0"/>
              <a:t>MUSIC:  Handel – Water Music </a:t>
            </a:r>
          </a:p>
          <a:p>
            <a:pPr marL="0" indent="0">
              <a:buNone/>
            </a:pPr>
            <a:r>
              <a:rPr lang="en-US" sz="2000" dirty="0"/>
              <a:t>ANNCR (Jackie):  Make next week a little brighter by remembering to tune to 104.9 or </a:t>
            </a:r>
            <a:r>
              <a:rPr lang="en-US" sz="2000" dirty="0" err="1"/>
              <a:t>wclv.org</a:t>
            </a:r>
            <a:r>
              <a:rPr lang="en-US" sz="2000" dirty="0"/>
              <a:t> for music to accompany your weekday routine.  At the office, at home, or in your car, WCLV is your classical companion.</a:t>
            </a:r>
          </a:p>
          <a:p>
            <a:pPr marL="0" indent="0">
              <a:buNone/>
            </a:pPr>
            <a:r>
              <a:rPr lang="en-US" sz="1800" b="1" dirty="0"/>
              <a:t> </a:t>
            </a: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82967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endParaRPr lang="en-US" sz="2000" b="1" dirty="0" smtClean="0"/>
          </a:p>
          <a:p>
            <a:pPr marL="0" indent="0">
              <a:buNone/>
            </a:pPr>
            <a:r>
              <a:rPr lang="en-US" sz="2000" b="1" dirty="0" smtClean="0"/>
              <a:t>Spot </a:t>
            </a:r>
            <a:r>
              <a:rPr lang="en-US" sz="2000" b="1" dirty="0"/>
              <a:t>#8</a:t>
            </a:r>
            <a:r>
              <a:rPr lang="en-US" sz="2000" dirty="0"/>
              <a:t> (M-F 10a – 3p) </a:t>
            </a:r>
            <a:r>
              <a:rPr lang="en-US" sz="2000" b="1" dirty="0"/>
              <a:t>Midday Oasis</a:t>
            </a:r>
            <a:r>
              <a:rPr lang="en-US" sz="2000" dirty="0"/>
              <a:t>  </a:t>
            </a:r>
          </a:p>
          <a:p>
            <a:pPr marL="0" indent="0">
              <a:buNone/>
            </a:pPr>
            <a:r>
              <a:rPr lang="en-US" sz="2000" dirty="0"/>
              <a:t>MUSIC:  Bach – Air on a G String</a:t>
            </a:r>
          </a:p>
          <a:p>
            <a:pPr marL="0" indent="0">
              <a:buNone/>
            </a:pPr>
            <a:r>
              <a:rPr lang="en-US" sz="2000" dirty="0"/>
              <a:t>ANNCR (Jenny):  </a:t>
            </a:r>
            <a:r>
              <a:rPr lang="en-US" sz="2000" dirty="0" err="1"/>
              <a:t>Ahhhhh</a:t>
            </a:r>
            <a:r>
              <a:rPr lang="en-US" sz="2000" dirty="0"/>
              <a:t>!  </a:t>
            </a:r>
          </a:p>
          <a:p>
            <a:pPr marL="0" indent="0">
              <a:buNone/>
            </a:pPr>
            <a:r>
              <a:rPr lang="en-US" sz="2000" dirty="0"/>
              <a:t>You’ve found a midday oasis – a place where you can get away from all the craziness.  Take some time to relax.  To breathe.  To soak in the beauty of this music.  (MUSIC UP)  WCLV, your classical companion.  </a:t>
            </a:r>
          </a:p>
          <a:p>
            <a:pPr marL="0" indent="0">
              <a:buNone/>
            </a:pPr>
            <a:endParaRPr lang="en-US" sz="2000" b="1" dirty="0" smtClean="0"/>
          </a:p>
          <a:p>
            <a:pPr marL="0" indent="0">
              <a:buNone/>
            </a:pPr>
            <a:r>
              <a:rPr lang="en-US" sz="2000" b="1" dirty="0" smtClean="0"/>
              <a:t>Spot </a:t>
            </a:r>
            <a:r>
              <a:rPr lang="en-US" sz="2000" b="1" dirty="0"/>
              <a:t>#8a</a:t>
            </a:r>
            <a:r>
              <a:rPr lang="en-US" sz="2000" dirty="0"/>
              <a:t> (M-Sun 6a – 6a) </a:t>
            </a:r>
            <a:r>
              <a:rPr lang="en-US" sz="2000" b="1" dirty="0"/>
              <a:t>Oasis</a:t>
            </a:r>
            <a:endParaRPr lang="en-US" sz="2000" dirty="0"/>
          </a:p>
          <a:p>
            <a:pPr marL="0" indent="0">
              <a:buNone/>
            </a:pPr>
            <a:r>
              <a:rPr lang="en-US" sz="2000" dirty="0"/>
              <a:t>MUSIC:  Bach – Air on a G String</a:t>
            </a:r>
          </a:p>
          <a:p>
            <a:pPr marL="0" indent="0">
              <a:buNone/>
            </a:pPr>
            <a:r>
              <a:rPr lang="en-US" sz="2000" dirty="0"/>
              <a:t>ANNCR (Jenny):  </a:t>
            </a:r>
            <a:r>
              <a:rPr lang="en-US" sz="2000" dirty="0" err="1"/>
              <a:t>Ahhhhh</a:t>
            </a:r>
            <a:r>
              <a:rPr lang="en-US" sz="2000" dirty="0"/>
              <a:t>!  </a:t>
            </a:r>
          </a:p>
          <a:p>
            <a:pPr marL="0" indent="0">
              <a:buNone/>
            </a:pPr>
            <a:r>
              <a:rPr lang="en-US" sz="2000" dirty="0"/>
              <a:t>You’ve found an oasis – a place where you can get away from all the craziness.  Take some time to relax.  To breathe.  To soak in the beauty of this music.  (MUSIC UP)  WCLV, your classical companion.  </a:t>
            </a:r>
          </a:p>
          <a:p>
            <a:pPr marL="0" indent="0">
              <a:buNone/>
            </a:pPr>
            <a:r>
              <a:rPr lang="en-US" sz="1800" dirty="0"/>
              <a:t> </a:t>
            </a:r>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13771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endParaRPr lang="en-US" sz="1800" b="1" dirty="0" smtClean="0"/>
          </a:p>
          <a:p>
            <a:pPr marL="0" indent="0">
              <a:buNone/>
            </a:pPr>
            <a:r>
              <a:rPr lang="en-US" sz="2000" b="1" dirty="0"/>
              <a:t>Spot #9</a:t>
            </a:r>
            <a:r>
              <a:rPr lang="en-US" sz="2000" dirty="0"/>
              <a:t>  (M-F 10a – 3p) </a:t>
            </a:r>
            <a:r>
              <a:rPr lang="en-US" sz="2000" b="1" dirty="0"/>
              <a:t>Midday Getaway</a:t>
            </a:r>
            <a:endParaRPr lang="en-US" sz="2000" dirty="0"/>
          </a:p>
          <a:p>
            <a:pPr marL="0" indent="0">
              <a:buNone/>
            </a:pPr>
            <a:r>
              <a:rPr lang="en-US" sz="2000" dirty="0"/>
              <a:t>MUSIC:  Vivaldi “The Four Seasons”  Winter – 2</a:t>
            </a:r>
            <a:r>
              <a:rPr lang="en-US" sz="2000" baseline="30000" dirty="0"/>
              <a:t>nd</a:t>
            </a:r>
            <a:r>
              <a:rPr lang="en-US" sz="2000" dirty="0"/>
              <a:t> movement</a:t>
            </a:r>
          </a:p>
          <a:p>
            <a:pPr marL="0" indent="0">
              <a:buNone/>
            </a:pPr>
            <a:r>
              <a:rPr lang="en-US" sz="2000" dirty="0"/>
              <a:t>ANNCR (Jim):  If you’ve been looking for a midday getaway, you’ve come to the right place.  Here at WCLV we don’t de</a:t>
            </a:r>
            <a:r>
              <a:rPr lang="en-US" sz="2000" u="sng" dirty="0"/>
              <a:t>press</a:t>
            </a:r>
            <a:r>
              <a:rPr lang="en-US" sz="2000" dirty="0"/>
              <a:t> you with lot of negativity; we de-</a:t>
            </a:r>
            <a:r>
              <a:rPr lang="en-US" sz="2000" u="sng" dirty="0"/>
              <a:t>stress </a:t>
            </a:r>
            <a:r>
              <a:rPr lang="en-US" sz="2000" dirty="0"/>
              <a:t>you with beautiful music and an easy-going atmosphere.  WCLV your classical companion.</a:t>
            </a:r>
          </a:p>
          <a:p>
            <a:pPr marL="0" indent="0">
              <a:buNone/>
            </a:pPr>
            <a:endParaRPr lang="en-US" sz="2000" b="1" dirty="0" smtClean="0"/>
          </a:p>
          <a:p>
            <a:pPr marL="0" indent="0">
              <a:buNone/>
            </a:pPr>
            <a:r>
              <a:rPr lang="en-US" sz="2000" b="1" dirty="0" smtClean="0"/>
              <a:t>Spot </a:t>
            </a:r>
            <a:r>
              <a:rPr lang="en-US" sz="2000" b="1" dirty="0"/>
              <a:t>#10  </a:t>
            </a:r>
            <a:r>
              <a:rPr lang="en-US" sz="2000" dirty="0"/>
              <a:t>(M – Sun 6a – 6a) </a:t>
            </a:r>
            <a:r>
              <a:rPr lang="en-US" sz="2000" b="1" dirty="0"/>
              <a:t>Glad to Have You With Us</a:t>
            </a:r>
            <a:endParaRPr lang="en-US" sz="2000" dirty="0"/>
          </a:p>
          <a:p>
            <a:pPr marL="0" indent="0">
              <a:buNone/>
            </a:pPr>
            <a:r>
              <a:rPr lang="en-US" sz="2000" dirty="0"/>
              <a:t>MUSIC:  Mahler – </a:t>
            </a:r>
            <a:r>
              <a:rPr lang="en-US" sz="2000" dirty="0" err="1"/>
              <a:t>Adagietto</a:t>
            </a:r>
            <a:r>
              <a:rPr lang="en-US" sz="2000" dirty="0"/>
              <a:t> from Symphony No. 5</a:t>
            </a:r>
          </a:p>
          <a:p>
            <a:pPr marL="0" indent="0">
              <a:buNone/>
            </a:pPr>
            <a:r>
              <a:rPr lang="en-US" sz="2000" dirty="0"/>
              <a:t>ANNCR (Robin):  Aren’t you glad there’s a place on the dial where you find beauty . . . sanity . . . civility . . . peace.   Whether you listen at the office, at home or in your car, we’re glad to have you with us.   WCLV, your classical companion.</a:t>
            </a:r>
          </a:p>
          <a:p>
            <a:pPr marL="0" indent="0">
              <a:buNone/>
            </a:pPr>
            <a:r>
              <a:rPr lang="en-US" sz="2000" b="1" dirty="0"/>
              <a:t> </a:t>
            </a:r>
            <a:endParaRPr lang="en-US" sz="2000" dirty="0"/>
          </a:p>
          <a:p>
            <a:pPr marL="0" indent="0">
              <a:buNone/>
            </a:pPr>
            <a:r>
              <a:rPr lang="en-US" sz="2000" b="1" dirty="0"/>
              <a:t> </a:t>
            </a:r>
            <a:endParaRPr lang="en-US" sz="2000" dirty="0"/>
          </a:p>
          <a:p>
            <a:pPr marL="0" indent="0">
              <a:buNone/>
            </a:pPr>
            <a:r>
              <a:rPr lang="en-US" sz="1800" dirty="0" smtClean="0"/>
              <a:t> </a:t>
            </a:r>
            <a:endParaRPr lang="en-US" sz="1800" dirty="0"/>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978788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WCLV Cleveland</a:t>
            </a:r>
            <a:br>
              <a:rPr lang="en-US" sz="3600" dirty="0" smtClean="0">
                <a:solidFill>
                  <a:srgbClr val="FF6600"/>
                </a:solidFill>
              </a:rPr>
            </a:br>
            <a:r>
              <a:rPr lang="en-US" sz="3600" dirty="0" smtClean="0">
                <a:solidFill>
                  <a:srgbClr val="FF6600"/>
                </a:solidFill>
              </a:rPr>
              <a:t>Sample scripts for spots (see grid below)</a:t>
            </a:r>
            <a:endParaRPr lang="en-US" sz="3600" dirty="0">
              <a:solidFill>
                <a:srgbClr val="FF6600"/>
              </a:solidFill>
            </a:endParaRP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000" b="1" dirty="0"/>
              <a:t> </a:t>
            </a:r>
            <a:endParaRPr lang="en-US" sz="2000" dirty="0"/>
          </a:p>
          <a:p>
            <a:pPr marL="0" indent="0">
              <a:buNone/>
            </a:pPr>
            <a:r>
              <a:rPr lang="en-US" sz="2000" b="1" dirty="0"/>
              <a:t>Spot #11</a:t>
            </a:r>
            <a:r>
              <a:rPr lang="en-US" sz="2000" dirty="0"/>
              <a:t> </a:t>
            </a:r>
            <a:r>
              <a:rPr lang="en-US" sz="2000" b="1" dirty="0"/>
              <a:t>What do you hear on WCLV ?</a:t>
            </a:r>
            <a:endParaRPr lang="en-US" sz="2000" dirty="0"/>
          </a:p>
          <a:p>
            <a:pPr marL="0" indent="0">
              <a:buNone/>
            </a:pPr>
            <a:r>
              <a:rPr lang="en-US" sz="2000" dirty="0"/>
              <a:t>ANNCR (Bill):  The world’s best music, BBC News, arts events, live concerts, The Cleveland Orchestra.  That’s what you hear on WCLV 104.9.  What </a:t>
            </a:r>
            <a:r>
              <a:rPr lang="en-US" sz="2000" u="sng" dirty="0"/>
              <a:t>don’t</a:t>
            </a:r>
            <a:r>
              <a:rPr lang="en-US" sz="2000" dirty="0"/>
              <a:t> you hear?  Celebrity updates.  Screaming DJs.  </a:t>
            </a:r>
            <a:r>
              <a:rPr lang="en-US" sz="2000" dirty="0" err="1"/>
              <a:t>Snark</a:t>
            </a:r>
            <a:r>
              <a:rPr lang="en-US" sz="2000" dirty="0"/>
              <a:t>.  Now, isn’t </a:t>
            </a:r>
            <a:r>
              <a:rPr lang="en-US" sz="2000" u="sng" dirty="0"/>
              <a:t>that</a:t>
            </a:r>
            <a:r>
              <a:rPr lang="en-US" sz="2000" dirty="0"/>
              <a:t> a relief?  WCLV, your </a:t>
            </a:r>
            <a:r>
              <a:rPr lang="en-US" sz="2000" u="sng" dirty="0"/>
              <a:t>classical </a:t>
            </a:r>
            <a:r>
              <a:rPr lang="en-US" sz="2000" dirty="0"/>
              <a:t>companion.  </a:t>
            </a:r>
          </a:p>
          <a:p>
            <a:pPr marL="0" indent="0">
              <a:buNone/>
            </a:pPr>
            <a:endParaRPr lang="en-US" sz="2000" b="1" dirty="0" smtClean="0"/>
          </a:p>
          <a:p>
            <a:pPr marL="0" indent="0">
              <a:buNone/>
            </a:pPr>
            <a:r>
              <a:rPr lang="en-US" sz="2000" b="1" dirty="0" smtClean="0"/>
              <a:t>Spot </a:t>
            </a:r>
            <a:r>
              <a:rPr lang="en-US" sz="2000" b="1" dirty="0"/>
              <a:t>#12 Stressful Job</a:t>
            </a:r>
            <a:endParaRPr lang="en-US" sz="2000" dirty="0"/>
          </a:p>
          <a:p>
            <a:pPr marL="0" indent="0">
              <a:buNone/>
            </a:pPr>
            <a:r>
              <a:rPr lang="en-US" sz="2000" dirty="0"/>
              <a:t>ANNCR (Mark):  Do you have stressful job that has you tied up in knots?  Make it little easier on yourself.  </a:t>
            </a:r>
          </a:p>
          <a:p>
            <a:pPr marL="0" indent="0">
              <a:buNone/>
            </a:pPr>
            <a:r>
              <a:rPr lang="en-US" sz="2000" dirty="0"/>
              <a:t>[MUSIC UP AND UNDER] When you boot up that computer in the morning, log onto </a:t>
            </a:r>
            <a:r>
              <a:rPr lang="en-US" sz="2000" dirty="0" err="1"/>
              <a:t>wclv.org</a:t>
            </a:r>
            <a:r>
              <a:rPr lang="en-US" sz="2000" dirty="0"/>
              <a:t> and stream great classical music all day long.  Go from being distressed to </a:t>
            </a:r>
            <a:r>
              <a:rPr lang="en-US" sz="2000" u="sng" dirty="0"/>
              <a:t>de</a:t>
            </a:r>
            <a:r>
              <a:rPr lang="en-US" sz="2000" dirty="0"/>
              <a:t>-stressed.  WCLV, your classical companion.  </a:t>
            </a:r>
          </a:p>
          <a:p>
            <a:pPr marL="0" indent="0">
              <a:buNone/>
            </a:pPr>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70448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5" name="Picture 4" descr="WCLV grid screensh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457200"/>
            <a:ext cx="8864600" cy="5943600"/>
          </a:xfrm>
          <a:prstGeom prst="rect">
            <a:avLst/>
          </a:prstGeom>
        </p:spPr>
      </p:pic>
    </p:spTree>
    <p:extLst>
      <p:ext uri="{BB962C8B-B14F-4D97-AF65-F5344CB8AC3E}">
        <p14:creationId xmlns:p14="http://schemas.microsoft.com/office/powerpoint/2010/main" val="40485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Classical Spark: Fall 2017</a:t>
            </a:r>
            <a:endParaRPr lang="en-US"/>
          </a:p>
        </p:txBody>
      </p:sp>
      <p:sp>
        <p:nvSpPr>
          <p:cNvPr id="5" name="Rectangle 4"/>
          <p:cNvSpPr/>
          <p:nvPr/>
        </p:nvSpPr>
        <p:spPr>
          <a:xfrm>
            <a:off x="660399" y="457201"/>
            <a:ext cx="7924801" cy="5386090"/>
          </a:xfrm>
          <a:prstGeom prst="rect">
            <a:avLst/>
          </a:prstGeom>
        </p:spPr>
        <p:txBody>
          <a:bodyPr wrap="square">
            <a:spAutoFit/>
          </a:bodyPr>
          <a:lstStyle/>
          <a:p>
            <a:endParaRPr lang="en-US" sz="2400" dirty="0"/>
          </a:p>
          <a:p>
            <a:r>
              <a:rPr lang="en-US" sz="2400" b="1" dirty="0" smtClean="0"/>
              <a:t>We </a:t>
            </a:r>
            <a:r>
              <a:rPr lang="en-US" sz="2400" b="1" dirty="0"/>
              <a:t>are focusing this campaign on middays, </a:t>
            </a:r>
            <a:r>
              <a:rPr lang="en-US" sz="2400" b="1" dirty="0" smtClean="0"/>
              <a:t>classical radio’s most</a:t>
            </a:r>
            <a:r>
              <a:rPr lang="en-US" sz="2400" b="1" dirty="0"/>
              <a:t>-listened to </a:t>
            </a:r>
            <a:r>
              <a:rPr lang="en-US" sz="2400" b="1" dirty="0" err="1"/>
              <a:t>daypart</a:t>
            </a:r>
            <a:r>
              <a:rPr lang="en-US" sz="2400" dirty="0"/>
              <a:t>, </a:t>
            </a:r>
            <a:r>
              <a:rPr lang="en-US" sz="2400" dirty="0" smtClean="0"/>
              <a:t>but these </a:t>
            </a:r>
            <a:r>
              <a:rPr lang="en-US" sz="2400" dirty="0"/>
              <a:t>ideas can be adapted to other </a:t>
            </a:r>
            <a:r>
              <a:rPr lang="en-US" sz="2400" dirty="0" err="1" smtClean="0"/>
              <a:t>dayparts</a:t>
            </a:r>
            <a:r>
              <a:rPr lang="en-US" sz="2400" dirty="0" smtClean="0"/>
              <a:t>, too. </a:t>
            </a:r>
            <a:r>
              <a:rPr lang="en-US" sz="2400" dirty="0"/>
              <a:t>The bottom line is that </a:t>
            </a:r>
            <a:r>
              <a:rPr lang="en-US" sz="2400" b="1" dirty="0"/>
              <a:t>focused promotion </a:t>
            </a:r>
            <a:r>
              <a:rPr lang="en-US" sz="2400" b="1" dirty="0" smtClean="0"/>
              <a:t>works, on whatever you choose to promote.</a:t>
            </a:r>
            <a:r>
              <a:rPr lang="en-US" sz="2400" dirty="0" smtClean="0"/>
              <a:t> </a:t>
            </a:r>
            <a:endParaRPr lang="en-US" sz="2400" dirty="0"/>
          </a:p>
          <a:p>
            <a:r>
              <a:rPr lang="en-US" sz="2400" dirty="0"/>
              <a:t> </a:t>
            </a:r>
          </a:p>
          <a:p>
            <a:r>
              <a:rPr lang="en-US" sz="2400" b="1" dirty="0"/>
              <a:t>With thanks (and kudos) to KBAQ, KDFC, KUSC, MPR, WCLV, WDAV, WFCL, WGUC, WOSU, WQXR, WRTI, </a:t>
            </a:r>
            <a:r>
              <a:rPr lang="en-US" sz="2400" b="1" dirty="0" smtClean="0"/>
              <a:t>and WXXI, </a:t>
            </a:r>
            <a:r>
              <a:rPr lang="en-US" sz="2400" b="1" dirty="0" smtClean="0"/>
              <a:t>here are some </a:t>
            </a:r>
            <a:r>
              <a:rPr lang="en-US" sz="2400" b="1" dirty="0"/>
              <a:t>ideas and approaches for you to use and adapt as you like.</a:t>
            </a:r>
            <a:r>
              <a:rPr lang="en-US" sz="2400" dirty="0"/>
              <a:t> </a:t>
            </a:r>
            <a:endParaRPr lang="en-US" sz="2400" dirty="0" smtClean="0"/>
          </a:p>
          <a:p>
            <a:endParaRPr lang="en-US" sz="2400" dirty="0"/>
          </a:p>
          <a:p>
            <a:r>
              <a:rPr lang="en-US" sz="2400" dirty="0" smtClean="0"/>
              <a:t>And </a:t>
            </a:r>
            <a:r>
              <a:rPr lang="en-US" sz="2400" dirty="0"/>
              <a:t>let us know what you’re doing! </a:t>
            </a:r>
          </a:p>
          <a:p>
            <a:r>
              <a:rPr lang="en-US" sz="2000" b="1" dirty="0"/>
              <a:t> </a:t>
            </a:r>
            <a:endParaRPr lang="en-US" sz="2000" dirty="0"/>
          </a:p>
          <a:p>
            <a:endParaRPr lang="en-US" dirty="0"/>
          </a:p>
          <a:p>
            <a:r>
              <a:rPr lang="en-US" dirty="0"/>
              <a:t> </a:t>
            </a:r>
          </a:p>
        </p:txBody>
      </p:sp>
    </p:spTree>
    <p:extLst>
      <p:ext uri="{BB962C8B-B14F-4D97-AF65-F5344CB8AC3E}">
        <p14:creationId xmlns:p14="http://schemas.microsoft.com/office/powerpoint/2010/main" val="1015161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WDAV Charlotte</a:t>
            </a:r>
            <a:r>
              <a:rPr lang="en-US" sz="3600" dirty="0">
                <a:solidFill>
                  <a:srgbClr val="FF6600"/>
                </a:solidFill>
              </a:rPr>
              <a:t/>
            </a:r>
            <a:br>
              <a:rPr lang="en-US" sz="3600" dirty="0">
                <a:solidFill>
                  <a:srgbClr val="FF6600"/>
                </a:solidFill>
              </a:rPr>
            </a:br>
            <a:r>
              <a:rPr lang="en-US" sz="3600" dirty="0">
                <a:solidFill>
                  <a:srgbClr val="FF6600"/>
                </a:solidFill>
              </a:rPr>
              <a:t>Sample scripts </a:t>
            </a:r>
            <a:r>
              <a:rPr lang="en-US" sz="3600" dirty="0" smtClean="0">
                <a:solidFill>
                  <a:srgbClr val="FF6600"/>
                </a:solidFill>
              </a:rPr>
              <a:t>and liners</a:t>
            </a:r>
            <a:endParaRPr lang="en-US" sz="3600"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New </a:t>
            </a:r>
            <a:r>
              <a:rPr lang="en-US" b="1" i="1" dirty="0"/>
              <a:t>Classical Companion </a:t>
            </a:r>
            <a:r>
              <a:rPr lang="en-US" dirty="0"/>
              <a:t>liners to drive listening in multiple </a:t>
            </a:r>
            <a:r>
              <a:rPr lang="en-US" dirty="0" err="1"/>
              <a:t>dayparts</a:t>
            </a:r>
            <a:r>
              <a:rPr lang="en-US" dirty="0"/>
              <a:t>:</a:t>
            </a:r>
          </a:p>
          <a:p>
            <a:pPr marL="0" indent="0">
              <a:buNone/>
            </a:pPr>
            <a:r>
              <a:rPr lang="en-US" dirty="0"/>
              <a:t> </a:t>
            </a:r>
          </a:p>
          <a:p>
            <a:r>
              <a:rPr lang="en-US" i="1" dirty="0"/>
              <a:t>This is 89.9 WDAV, </a:t>
            </a:r>
          </a:p>
          <a:p>
            <a:pPr marL="0" lvl="0" indent="0">
              <a:buNone/>
            </a:pPr>
            <a:r>
              <a:rPr lang="en-US" i="1" dirty="0" smtClean="0"/>
              <a:t>	…</a:t>
            </a:r>
            <a:r>
              <a:rPr lang="en-US" i="1" dirty="0"/>
              <a:t>your classical companion at work and on the way home.</a:t>
            </a:r>
            <a:endParaRPr lang="en-US" dirty="0"/>
          </a:p>
          <a:p>
            <a:pPr marL="0" lvl="0" indent="0">
              <a:buNone/>
            </a:pPr>
            <a:r>
              <a:rPr lang="en-US" i="1" dirty="0" smtClean="0"/>
              <a:t>	…</a:t>
            </a:r>
            <a:r>
              <a:rPr lang="en-US" i="1" dirty="0"/>
              <a:t>your classical companion in the car and in the office.</a:t>
            </a:r>
            <a:endParaRPr lang="en-US" dirty="0"/>
          </a:p>
          <a:p>
            <a:pPr marL="0" lvl="0" indent="0">
              <a:buNone/>
            </a:pPr>
            <a:r>
              <a:rPr lang="en-US" i="1" dirty="0" smtClean="0"/>
              <a:t>	…</a:t>
            </a:r>
            <a:r>
              <a:rPr lang="en-US" i="1" dirty="0"/>
              <a:t>your classical companion for the commute and the workday.</a:t>
            </a:r>
            <a:endParaRPr lang="en-US" dirty="0"/>
          </a:p>
          <a:p>
            <a:pPr marL="0" lvl="0" indent="0">
              <a:buNone/>
            </a:pPr>
            <a:r>
              <a:rPr lang="en-US" i="1" dirty="0" smtClean="0"/>
              <a:t>	…</a:t>
            </a:r>
            <a:r>
              <a:rPr lang="en-US" i="1" dirty="0"/>
              <a:t>your classical companion for your downtime and your workday.</a:t>
            </a:r>
            <a:endParaRPr lang="en-US" dirty="0"/>
          </a:p>
          <a:p>
            <a:endParaRPr lang="en-US" dirty="0"/>
          </a:p>
          <a:p>
            <a:r>
              <a:rPr lang="en-US" i="1" dirty="0"/>
              <a:t>At home and at work, this is your classical companion, 89.9 WDAV.</a:t>
            </a:r>
            <a:endParaRPr lang="en-US" dirty="0"/>
          </a:p>
          <a:p>
            <a:pPr marL="0" indent="0">
              <a:buNone/>
            </a:pPr>
            <a:r>
              <a:rPr lang="en-US" i="1" dirty="0"/>
              <a:t> </a:t>
            </a:r>
            <a:endParaRPr lang="en-US" dirty="0"/>
          </a:p>
          <a:p>
            <a:r>
              <a:rPr lang="en-US" i="1" dirty="0"/>
              <a:t>Whether working or relaxing, we’re your classical companion.  89.9 </a:t>
            </a:r>
            <a:r>
              <a:rPr lang="en-US" i="1" dirty="0" smtClean="0"/>
              <a:t>WDAV.</a:t>
            </a: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366091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WDAV Charlotte </a:t>
            </a:r>
            <a:br>
              <a:rPr lang="en-US" sz="3600" dirty="0" smtClean="0">
                <a:solidFill>
                  <a:srgbClr val="FF6600"/>
                </a:solidFill>
              </a:rPr>
            </a:br>
            <a:r>
              <a:rPr lang="en-US" sz="3600" dirty="0" smtClean="0">
                <a:solidFill>
                  <a:srgbClr val="FF6600"/>
                </a:solidFill>
              </a:rPr>
              <a:t>				Listen to sample spots and liners</a:t>
            </a:r>
            <a:endParaRPr lang="en-US" sz="3600" dirty="0"/>
          </a:p>
        </p:txBody>
      </p:sp>
      <p:sp>
        <p:nvSpPr>
          <p:cNvPr id="3" name="Content Placeholder 2"/>
          <p:cNvSpPr>
            <a:spLocks noGrp="1"/>
          </p:cNvSpPr>
          <p:nvPr>
            <p:ph idx="1"/>
          </p:nvPr>
        </p:nvSpPr>
        <p:spPr/>
        <p:txBody>
          <a:bodyPr>
            <a:noAutofit/>
          </a:bodyPr>
          <a:lstStyle/>
          <a:p>
            <a:pPr marL="0" indent="0">
              <a:buNone/>
            </a:pPr>
            <a:r>
              <a:rPr lang="en-US" sz="1800" dirty="0" smtClean="0"/>
              <a:t>Spot #1: </a:t>
            </a:r>
            <a:r>
              <a:rPr lang="en-US" sz="1800" i="1" dirty="0" smtClean="0"/>
              <a:t>Spend </a:t>
            </a:r>
            <a:r>
              <a:rPr lang="en-US" sz="1800" i="1" dirty="0"/>
              <a:t>your lunch hour at</a:t>
            </a:r>
            <a:r>
              <a:rPr lang="en-US" sz="1800" dirty="0"/>
              <a:t> </a:t>
            </a:r>
            <a:r>
              <a:rPr lang="en-US" sz="1800" dirty="0" smtClean="0"/>
              <a:t>The </a:t>
            </a:r>
            <a:r>
              <a:rPr lang="en-US" sz="1800" dirty="0"/>
              <a:t>Mozart </a:t>
            </a:r>
            <a:r>
              <a:rPr lang="en-US" sz="1800" dirty="0" smtClean="0"/>
              <a:t>Café</a:t>
            </a:r>
            <a:r>
              <a:rPr lang="en-US" sz="1800" i="1" dirty="0" smtClean="0"/>
              <a:t>.</a:t>
            </a:r>
            <a:r>
              <a:rPr lang="en-US" sz="1800" i="1" dirty="0"/>
              <a:t> I’m Matt Rodgers. Every weekday at noon I host a feast from the classical era. The music of Mozart and his composing buddies: Beethoven, Haydn, and all the rest. It’s a buffet from the 18th century.</a:t>
            </a:r>
            <a:r>
              <a:rPr lang="en-US" sz="1800" dirty="0"/>
              <a:t> The Mozart Café</a:t>
            </a:r>
            <a:r>
              <a:rPr lang="en-US" sz="1800" dirty="0" smtClean="0"/>
              <a:t>.</a:t>
            </a:r>
            <a:r>
              <a:rPr lang="en-US" sz="1800" i="1" dirty="0" smtClean="0"/>
              <a:t> Weekdays </a:t>
            </a:r>
            <a:r>
              <a:rPr lang="en-US" sz="1800" i="1" dirty="0"/>
              <a:t>at noon on Your Classical Companion, 89.9 WDAV.</a:t>
            </a:r>
            <a:endParaRPr lang="en-US" sz="1800" dirty="0"/>
          </a:p>
          <a:p>
            <a:pPr marL="0" indent="0">
              <a:buNone/>
            </a:pPr>
            <a:r>
              <a:rPr lang="en-US" sz="1800" dirty="0"/>
              <a:t> </a:t>
            </a:r>
          </a:p>
          <a:p>
            <a:pPr marL="0" indent="0">
              <a:buNone/>
            </a:pPr>
            <a:r>
              <a:rPr lang="en-US" sz="1800" dirty="0" smtClean="0"/>
              <a:t>Spot #2: </a:t>
            </a:r>
            <a:r>
              <a:rPr lang="en-US" sz="1800" i="1" dirty="0" smtClean="0"/>
              <a:t>Put </a:t>
            </a:r>
            <a:r>
              <a:rPr lang="en-US" sz="1800" i="1" dirty="0"/>
              <a:t>on your dancing shoes and shake off the after-lunch food coma with the </a:t>
            </a:r>
            <a:r>
              <a:rPr lang="en-US" sz="1800" dirty="0"/>
              <a:t>One O’clock Waltz</a:t>
            </a:r>
            <a:r>
              <a:rPr lang="en-US" sz="1800" i="1" dirty="0" smtClean="0"/>
              <a:t>.</a:t>
            </a:r>
            <a:r>
              <a:rPr lang="en-US" sz="1800" i="1" dirty="0"/>
              <a:t> I’m Matt Rodgers and every weekday afternoon at one I select a waltz from one of the master composers from throughout classical history. It could be a Viennese waltz, an American waltz, or a Mexican waltz. It’s different every day. The </a:t>
            </a:r>
            <a:r>
              <a:rPr lang="en-US" sz="1800" dirty="0"/>
              <a:t>One </a:t>
            </a:r>
            <a:r>
              <a:rPr lang="en-US" sz="1800" dirty="0" err="1"/>
              <a:t>O’Clock</a:t>
            </a:r>
            <a:r>
              <a:rPr lang="en-US" sz="1800" dirty="0"/>
              <a:t> Waltz</a:t>
            </a:r>
            <a:r>
              <a:rPr lang="en-US" sz="1800" i="1" dirty="0"/>
              <a:t>.  Weekdays at one on WDAV.</a:t>
            </a:r>
            <a:endParaRPr lang="en-US" sz="1800" dirty="0"/>
          </a:p>
          <a:p>
            <a:pPr marL="0" indent="0">
              <a:buNone/>
            </a:pPr>
            <a:r>
              <a:rPr lang="en-US" sz="1800" dirty="0"/>
              <a:t> </a:t>
            </a:r>
          </a:p>
          <a:p>
            <a:pPr marL="0" indent="0">
              <a:buNone/>
            </a:pPr>
            <a:r>
              <a:rPr lang="en-US" sz="1800" dirty="0" smtClean="0"/>
              <a:t>Liner: </a:t>
            </a:r>
            <a:r>
              <a:rPr lang="en-US" sz="1800" i="1" dirty="0" smtClean="0"/>
              <a:t>You</a:t>
            </a:r>
            <a:r>
              <a:rPr lang="en-US" sz="1800" i="1" dirty="0"/>
              <a:t>, the music, and Matt Rodgers, weekdays ten to three on 89.9 FM and WDAV-dot-org</a:t>
            </a:r>
            <a:r>
              <a:rPr lang="en-US" sz="1800" i="1" dirty="0" smtClean="0"/>
              <a:t>.</a:t>
            </a:r>
            <a:r>
              <a:rPr lang="en-US" sz="1800" dirty="0"/>
              <a:t> </a:t>
            </a:r>
          </a:p>
          <a:p>
            <a:pPr marL="0" indent="0">
              <a:buNone/>
            </a:pPr>
            <a:r>
              <a:rPr lang="en-US" sz="1800" dirty="0" smtClean="0"/>
              <a:t>Liner: </a:t>
            </a:r>
            <a:r>
              <a:rPr lang="en-US" sz="1800" i="1" dirty="0" smtClean="0"/>
              <a:t>Time </a:t>
            </a:r>
            <a:r>
              <a:rPr lang="en-US" sz="1800" i="1" dirty="0"/>
              <a:t>tested, history approved</a:t>
            </a:r>
            <a:r>
              <a:rPr lang="en-US" sz="1800" i="1" dirty="0" smtClean="0"/>
              <a:t>. </a:t>
            </a:r>
            <a:r>
              <a:rPr lang="en-US" sz="1800" i="1" dirty="0"/>
              <a:t>Classical music with Matt Rodgers</a:t>
            </a:r>
            <a:r>
              <a:rPr lang="en-US" sz="1800" i="1" dirty="0" smtClean="0"/>
              <a:t>. </a:t>
            </a:r>
            <a:r>
              <a:rPr lang="en-US" sz="1800" i="1" dirty="0"/>
              <a:t>Ten to three on 89.9 FM and WDAV-dot-org.</a:t>
            </a:r>
            <a:endParaRPr lang="en-US" sz="1800" dirty="0"/>
          </a:p>
          <a:p>
            <a:pPr marL="0" indent="0">
              <a:buNone/>
            </a:pPr>
            <a:r>
              <a:rPr lang="en-US" sz="1800" i="1" dirty="0"/>
              <a:t> </a:t>
            </a:r>
            <a:endParaRPr lang="en-US" sz="1800" dirty="0"/>
          </a:p>
          <a:p>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5" name="WDAV CLASSICAL SPARK PROMOS AND LINER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14399" y="604838"/>
            <a:ext cx="812800" cy="812800"/>
          </a:xfrm>
          <a:prstGeom prst="rect">
            <a:avLst/>
          </a:prstGeom>
        </p:spPr>
      </p:pic>
    </p:spTree>
    <p:extLst>
      <p:ext uri="{BB962C8B-B14F-4D97-AF65-F5344CB8AC3E}">
        <p14:creationId xmlns:p14="http://schemas.microsoft.com/office/powerpoint/2010/main" val="307805879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5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WOSU Classical 101 Columbus</a:t>
            </a:r>
            <a:br>
              <a:rPr lang="en-US" sz="3600" dirty="0" smtClean="0">
                <a:solidFill>
                  <a:srgbClr val="FF6600"/>
                </a:solidFill>
              </a:rPr>
            </a:br>
            <a:r>
              <a:rPr lang="en-US" sz="3600" dirty="0" smtClean="0">
                <a:solidFill>
                  <a:srgbClr val="FF6600"/>
                </a:solidFill>
              </a:rPr>
              <a:t>Sample ‘Compose Yourself” liners</a:t>
            </a:r>
            <a:endParaRPr lang="en-US" sz="3600" dirty="0">
              <a:solidFill>
                <a:srgbClr val="FF66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t>LINER Frantic work JR--</a:t>
            </a:r>
            <a:r>
              <a:rPr lang="en-US" b="1" dirty="0"/>
              <a:t>16300</a:t>
            </a:r>
            <a:endParaRPr lang="en-US" dirty="0"/>
          </a:p>
          <a:p>
            <a:pPr marL="0" indent="0">
              <a:buNone/>
            </a:pPr>
            <a:r>
              <a:rPr lang="en-US" dirty="0"/>
              <a:t>LINER Frantic work CD--</a:t>
            </a:r>
            <a:r>
              <a:rPr lang="en-US" b="1" dirty="0"/>
              <a:t>16250</a:t>
            </a:r>
            <a:endParaRPr lang="en-US" dirty="0"/>
          </a:p>
          <a:p>
            <a:pPr marL="0" indent="0">
              <a:buNone/>
            </a:pPr>
            <a:r>
              <a:rPr lang="en-US" i="1" dirty="0"/>
              <a:t>Sometimes a frantic day just needs a little classical music to make it better.  Compose yourself at work, every day, with Classical 101….</a:t>
            </a:r>
            <a:endParaRPr lang="en-US" dirty="0"/>
          </a:p>
          <a:p>
            <a:pPr marL="0" indent="0">
              <a:buNone/>
            </a:pPr>
            <a:r>
              <a:rPr lang="en-US" dirty="0"/>
              <a:t> </a:t>
            </a:r>
          </a:p>
          <a:p>
            <a:pPr marL="0" indent="0">
              <a:buNone/>
            </a:pPr>
            <a:r>
              <a:rPr lang="en-US" dirty="0"/>
              <a:t>LINER Challenge mornings BL--</a:t>
            </a:r>
            <a:r>
              <a:rPr lang="en-US" b="1" dirty="0"/>
              <a:t>16210</a:t>
            </a:r>
            <a:endParaRPr lang="en-US" dirty="0"/>
          </a:p>
          <a:p>
            <a:pPr marL="0" indent="0">
              <a:buNone/>
            </a:pPr>
            <a:r>
              <a:rPr lang="en-US" dirty="0"/>
              <a:t>LINER Challenge mornings CD--</a:t>
            </a:r>
            <a:r>
              <a:rPr lang="en-US" b="1" dirty="0"/>
              <a:t>16251</a:t>
            </a:r>
            <a:endParaRPr lang="en-US" dirty="0"/>
          </a:p>
          <a:p>
            <a:pPr marL="0" indent="0">
              <a:buNone/>
            </a:pPr>
            <a:r>
              <a:rPr lang="en-US" i="1" dirty="0"/>
              <a:t>Some days, just getting up and out the door is a challenge.  That’s where we can help!  Compose yourself, mornings on Classical 101.</a:t>
            </a:r>
            <a:endParaRPr lang="en-US" dirty="0"/>
          </a:p>
          <a:p>
            <a:pPr marL="0" indent="0">
              <a:buNone/>
            </a:pPr>
            <a:r>
              <a:rPr lang="en-US" dirty="0"/>
              <a:t> </a:t>
            </a:r>
          </a:p>
          <a:p>
            <a:pPr marL="0" indent="0">
              <a:buNone/>
            </a:pPr>
            <a:r>
              <a:rPr lang="en-US" dirty="0"/>
              <a:t>LINER Coffee mornings BL--</a:t>
            </a:r>
            <a:r>
              <a:rPr lang="en-US" b="1" dirty="0"/>
              <a:t>16211</a:t>
            </a:r>
            <a:endParaRPr lang="en-US" dirty="0"/>
          </a:p>
          <a:p>
            <a:pPr marL="0" indent="0">
              <a:buNone/>
            </a:pPr>
            <a:r>
              <a:rPr lang="en-US" dirty="0"/>
              <a:t>LINER Coffee mornings CD--</a:t>
            </a:r>
            <a:r>
              <a:rPr lang="en-US" b="1" dirty="0"/>
              <a:t>16252</a:t>
            </a:r>
            <a:endParaRPr lang="en-US" dirty="0"/>
          </a:p>
          <a:p>
            <a:pPr marL="0" indent="0">
              <a:buNone/>
            </a:pPr>
            <a:r>
              <a:rPr lang="en-US" i="1" dirty="0"/>
              <a:t>There are some mornings that coffee alone cannot improve.  Good thing there’s classical music to rely on!  Compose yourself, mornings on Classical 101.</a:t>
            </a: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816190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WOSU Classical 101 Columbus</a:t>
            </a:r>
            <a:br>
              <a:rPr lang="en-US" sz="3600" dirty="0">
                <a:solidFill>
                  <a:srgbClr val="FF6600"/>
                </a:solidFill>
              </a:rPr>
            </a:br>
            <a:r>
              <a:rPr lang="en-US" sz="3600" dirty="0">
                <a:solidFill>
                  <a:srgbClr val="FF6600"/>
                </a:solidFill>
              </a:rPr>
              <a:t>Sample ‘Compose Yourself” liners</a:t>
            </a:r>
            <a:endParaRPr lang="en-US" sz="3600" dirty="0"/>
          </a:p>
        </p:txBody>
      </p:sp>
      <p:sp>
        <p:nvSpPr>
          <p:cNvPr id="3" name="Content Placeholder 2"/>
          <p:cNvSpPr>
            <a:spLocks noGrp="1"/>
          </p:cNvSpPr>
          <p:nvPr>
            <p:ph idx="1"/>
          </p:nvPr>
        </p:nvSpPr>
        <p:spPr/>
        <p:txBody>
          <a:bodyPr>
            <a:noAutofit/>
          </a:bodyPr>
          <a:lstStyle/>
          <a:p>
            <a:pPr marL="0" indent="0">
              <a:buNone/>
            </a:pPr>
            <a:r>
              <a:rPr lang="en-US" sz="1800" dirty="0"/>
              <a:t>LINER Better daily JH--</a:t>
            </a:r>
            <a:r>
              <a:rPr lang="en-US" sz="1800" b="1" dirty="0"/>
              <a:t>16202</a:t>
            </a:r>
            <a:endParaRPr lang="en-US" sz="1800" dirty="0"/>
          </a:p>
          <a:p>
            <a:pPr marL="0" indent="0">
              <a:buNone/>
            </a:pPr>
            <a:r>
              <a:rPr lang="en-US" sz="1800" dirty="0"/>
              <a:t>LINER Better daily CD--</a:t>
            </a:r>
            <a:r>
              <a:rPr lang="en-US" sz="1800" b="1" dirty="0"/>
              <a:t>16253</a:t>
            </a:r>
            <a:endParaRPr lang="en-US" sz="1800" dirty="0"/>
          </a:p>
          <a:p>
            <a:pPr marL="0" indent="0">
              <a:buNone/>
            </a:pPr>
            <a:r>
              <a:rPr lang="en-US" sz="1800" dirty="0"/>
              <a:t>LINER Better daily CP--</a:t>
            </a:r>
            <a:r>
              <a:rPr lang="en-US" sz="1800" b="1" dirty="0"/>
              <a:t>16350</a:t>
            </a:r>
            <a:endParaRPr lang="en-US" sz="1800" dirty="0"/>
          </a:p>
          <a:p>
            <a:pPr marL="0" indent="0">
              <a:buNone/>
            </a:pPr>
            <a:r>
              <a:rPr lang="en-US" sz="1800" i="1" dirty="0"/>
              <a:t>If there’s anything that can make a good day better…or a bad day bearable…it’s classical music.  Compose yourself every day on Classical 101.</a:t>
            </a:r>
            <a:endParaRPr lang="en-US" sz="1800" dirty="0"/>
          </a:p>
          <a:p>
            <a:pPr marL="0" indent="0">
              <a:buNone/>
            </a:pPr>
            <a:r>
              <a:rPr lang="en-US" sz="1800" dirty="0"/>
              <a:t> </a:t>
            </a:r>
          </a:p>
          <a:p>
            <a:pPr marL="0" indent="0">
              <a:buNone/>
            </a:pPr>
            <a:r>
              <a:rPr lang="en-US" sz="1800" dirty="0"/>
              <a:t>LINER Flies weekdays JH--</a:t>
            </a:r>
            <a:r>
              <a:rPr lang="en-US" sz="1800" b="1" dirty="0"/>
              <a:t>16201</a:t>
            </a:r>
            <a:endParaRPr lang="en-US" sz="1800" dirty="0"/>
          </a:p>
          <a:p>
            <a:pPr marL="0" indent="0">
              <a:buNone/>
            </a:pPr>
            <a:r>
              <a:rPr lang="en-US" sz="1800" dirty="0"/>
              <a:t>LINER Flies weekdays CD--</a:t>
            </a:r>
            <a:r>
              <a:rPr lang="en-US" sz="1800" b="1" dirty="0"/>
              <a:t>16200</a:t>
            </a:r>
            <a:endParaRPr lang="en-US" sz="1800" dirty="0"/>
          </a:p>
          <a:p>
            <a:pPr marL="0" indent="0">
              <a:buNone/>
            </a:pPr>
            <a:r>
              <a:rPr lang="en-US" sz="1800" i="1" dirty="0"/>
              <a:t>Your workday flies by when you’ve got music to keep you company.  Compose yourself at work, weekdays on Classical 101.</a:t>
            </a:r>
            <a:endParaRPr lang="en-US" sz="1800" dirty="0"/>
          </a:p>
          <a:p>
            <a:pPr marL="0" indent="0">
              <a:buNone/>
            </a:pPr>
            <a:endParaRPr lang="en-US" sz="1800" dirty="0"/>
          </a:p>
          <a:p>
            <a:pPr marL="0" indent="0">
              <a:buNone/>
            </a:pPr>
            <a:r>
              <a:rPr lang="en-US" sz="1800" dirty="0"/>
              <a:t>LINER Traffic commute JR--</a:t>
            </a:r>
            <a:r>
              <a:rPr lang="en-US" sz="1800" b="1" dirty="0"/>
              <a:t>16301</a:t>
            </a:r>
            <a:r>
              <a:rPr lang="en-US" sz="1800" dirty="0"/>
              <a:t>  </a:t>
            </a:r>
          </a:p>
          <a:p>
            <a:pPr marL="0" indent="0">
              <a:buNone/>
            </a:pPr>
            <a:r>
              <a:rPr lang="en-US" sz="1800" dirty="0"/>
              <a:t>LINER Traffic commute CD--</a:t>
            </a:r>
            <a:r>
              <a:rPr lang="en-US" sz="1800" b="1" dirty="0"/>
              <a:t>16254</a:t>
            </a:r>
            <a:endParaRPr lang="en-US" sz="1800" dirty="0"/>
          </a:p>
          <a:p>
            <a:pPr marL="0" indent="0">
              <a:buNone/>
            </a:pPr>
            <a:r>
              <a:rPr lang="en-US" sz="1800" i="1" dirty="0"/>
              <a:t>When you’re stuck in traffic, don’t get frustrated…think of it as extra time to listen to your favorite music.  Compose yourself during your daily commute with Classical 101.</a:t>
            </a:r>
            <a:endParaRPr lang="en-US" sz="1800" dirty="0"/>
          </a:p>
          <a:p>
            <a:endParaRPr lang="en-US" sz="1800"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40988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WOSU Classical 101 Columbus</a:t>
            </a:r>
            <a:br>
              <a:rPr lang="en-US" sz="3600" dirty="0">
                <a:solidFill>
                  <a:srgbClr val="FF6600"/>
                </a:solidFill>
              </a:rPr>
            </a:br>
            <a:r>
              <a:rPr lang="en-US" sz="3600" dirty="0">
                <a:solidFill>
                  <a:srgbClr val="FF6600"/>
                </a:solidFill>
              </a:rPr>
              <a:t>Sample ‘Compose Yourself” liners</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LINER Portable platforms AJ--</a:t>
            </a:r>
            <a:r>
              <a:rPr lang="en-US" b="1" dirty="0"/>
              <a:t>16400</a:t>
            </a:r>
            <a:endParaRPr lang="en-US" dirty="0"/>
          </a:p>
          <a:p>
            <a:pPr marL="0" indent="0">
              <a:buNone/>
            </a:pPr>
            <a:r>
              <a:rPr lang="en-US" dirty="0"/>
              <a:t>LINER Portable platforms CD--</a:t>
            </a:r>
            <a:r>
              <a:rPr lang="en-US" b="1" dirty="0"/>
              <a:t>16255</a:t>
            </a:r>
            <a:endParaRPr lang="en-US" dirty="0"/>
          </a:p>
          <a:p>
            <a:pPr marL="0" indent="0">
              <a:buNone/>
            </a:pPr>
            <a:r>
              <a:rPr lang="en-US" i="1" dirty="0"/>
              <a:t>The very best classical music goes with you!  At home or on the go, compose yourself with Classical 101…online, on-air, or on the app. </a:t>
            </a:r>
            <a:endParaRPr lang="en-US" dirty="0"/>
          </a:p>
          <a:p>
            <a:pPr marL="0" indent="0">
              <a:buNone/>
            </a:pPr>
            <a:r>
              <a:rPr lang="en-US" dirty="0"/>
              <a:t> </a:t>
            </a:r>
          </a:p>
          <a:p>
            <a:pPr marL="0" indent="0">
              <a:buNone/>
            </a:pPr>
            <a:r>
              <a:rPr lang="en-US" dirty="0"/>
              <a:t>LINER Tempo middays AJ--</a:t>
            </a:r>
            <a:r>
              <a:rPr lang="en-US" b="1" dirty="0"/>
              <a:t>16401</a:t>
            </a:r>
            <a:endParaRPr lang="en-US" dirty="0"/>
          </a:p>
          <a:p>
            <a:pPr marL="0" indent="0">
              <a:buNone/>
            </a:pPr>
            <a:r>
              <a:rPr lang="en-US" dirty="0"/>
              <a:t>LINER Tempo middays CD--</a:t>
            </a:r>
            <a:r>
              <a:rPr lang="en-US" b="1" dirty="0"/>
              <a:t>16256</a:t>
            </a:r>
            <a:r>
              <a:rPr lang="en-US" dirty="0"/>
              <a:t/>
            </a:r>
            <a:br>
              <a:rPr lang="en-US" dirty="0"/>
            </a:br>
            <a:r>
              <a:rPr lang="en-US" i="1" dirty="0"/>
              <a:t>When it seems the 9 to 5 is dragging on, classical music can always pick up the tempo of your day!  Compose yourself, middays on Classical 101.</a:t>
            </a:r>
            <a:endParaRPr lang="en-US" dirty="0"/>
          </a:p>
          <a:p>
            <a:pPr marL="0" indent="0">
              <a:buNone/>
            </a:pPr>
            <a:r>
              <a:rPr lang="en-US" i="1" dirty="0"/>
              <a:t>  </a:t>
            </a:r>
            <a:endParaRPr lang="en-US" dirty="0"/>
          </a:p>
          <a:p>
            <a:pPr marL="0" indent="0">
              <a:buNone/>
            </a:pPr>
            <a:r>
              <a:rPr lang="en-US" dirty="0"/>
              <a:t>LINER Tensions evenings JR--</a:t>
            </a:r>
            <a:r>
              <a:rPr lang="en-US" b="1" dirty="0"/>
              <a:t>16302</a:t>
            </a:r>
            <a:endParaRPr lang="en-US" dirty="0"/>
          </a:p>
          <a:p>
            <a:pPr marL="0" indent="0">
              <a:buNone/>
            </a:pPr>
            <a:r>
              <a:rPr lang="en-US" dirty="0"/>
              <a:t>LINER Tensions evenings CD—</a:t>
            </a:r>
            <a:r>
              <a:rPr lang="en-US" b="1" dirty="0"/>
              <a:t>16257</a:t>
            </a:r>
            <a:endParaRPr lang="en-US" dirty="0"/>
          </a:p>
          <a:p>
            <a:pPr marL="0" indent="0">
              <a:buNone/>
            </a:pPr>
            <a:r>
              <a:rPr lang="en-US" i="1" dirty="0"/>
              <a:t>When you’re trying to shake off the tensions of the day, classical music is a welcome companion.  Compose yourself, evenings on Classical 101.</a:t>
            </a: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24949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WOSU Classical 101 Columbus</a:t>
            </a:r>
            <a:br>
              <a:rPr lang="en-US" sz="3600" dirty="0">
                <a:solidFill>
                  <a:srgbClr val="FF6600"/>
                </a:solidFill>
              </a:rPr>
            </a:br>
            <a:r>
              <a:rPr lang="en-US" sz="3600" dirty="0">
                <a:solidFill>
                  <a:srgbClr val="FF6600"/>
                </a:solidFill>
              </a:rPr>
              <a:t>Sample ‘Compose Yourself” liners</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LINER Soundtrack daily BL--</a:t>
            </a:r>
            <a:r>
              <a:rPr lang="en-US" b="1" dirty="0"/>
              <a:t>16212</a:t>
            </a:r>
            <a:endParaRPr lang="en-US" dirty="0"/>
          </a:p>
          <a:p>
            <a:pPr marL="0" indent="0">
              <a:buNone/>
            </a:pPr>
            <a:r>
              <a:rPr lang="en-US" dirty="0"/>
              <a:t>LINER Soundtrack daily CD--</a:t>
            </a:r>
            <a:r>
              <a:rPr lang="en-US" b="1" dirty="0"/>
              <a:t>16258</a:t>
            </a:r>
            <a:endParaRPr lang="en-US" dirty="0"/>
          </a:p>
          <a:p>
            <a:pPr marL="0" indent="0">
              <a:buNone/>
            </a:pPr>
            <a:r>
              <a:rPr lang="en-US" dirty="0"/>
              <a:t>LINER Soundtrack daily JH--</a:t>
            </a:r>
            <a:r>
              <a:rPr lang="en-US" b="1" dirty="0"/>
              <a:t>16204</a:t>
            </a:r>
            <a:endParaRPr lang="en-US" dirty="0"/>
          </a:p>
          <a:p>
            <a:pPr marL="0" indent="0">
              <a:buNone/>
            </a:pPr>
            <a:r>
              <a:rPr lang="en-US" i="1" dirty="0"/>
              <a:t>Let Bach, Beethoven, and Brahms write the soundtrack for a great day.  Compose yourself every day on Classical 101.</a:t>
            </a:r>
            <a:endParaRPr lang="en-US" dirty="0"/>
          </a:p>
          <a:p>
            <a:pPr marL="0" indent="0">
              <a:buNone/>
            </a:pPr>
            <a:r>
              <a:rPr lang="en-US" dirty="0"/>
              <a:t> </a:t>
            </a:r>
          </a:p>
          <a:p>
            <a:pPr marL="0" indent="0">
              <a:buNone/>
            </a:pPr>
            <a:r>
              <a:rPr lang="en-US" dirty="0"/>
              <a:t>LINER Nap afternoons JH--</a:t>
            </a:r>
            <a:r>
              <a:rPr lang="en-US" b="1" dirty="0"/>
              <a:t>16203</a:t>
            </a:r>
            <a:endParaRPr lang="en-US" dirty="0"/>
          </a:p>
          <a:p>
            <a:pPr marL="0" indent="0">
              <a:buNone/>
            </a:pPr>
            <a:r>
              <a:rPr lang="en-US" dirty="0"/>
              <a:t>LINER Nap afternoons CD--</a:t>
            </a:r>
            <a:r>
              <a:rPr lang="en-US" b="1" dirty="0"/>
              <a:t>16259</a:t>
            </a:r>
            <a:endParaRPr lang="en-US" dirty="0"/>
          </a:p>
          <a:p>
            <a:pPr marL="0" indent="0">
              <a:buNone/>
            </a:pPr>
            <a:r>
              <a:rPr lang="en-US" i="1" dirty="0"/>
              <a:t>When you need a pick-me-up…and a nap isn’t on the agenda….the perfect piece of classical music really helps!  Compose yourself, afternoons on Classical 101</a:t>
            </a:r>
            <a:endParaRPr lang="en-US" dirty="0"/>
          </a:p>
          <a:p>
            <a:pPr marL="0" indent="0">
              <a:buNone/>
            </a:pPr>
            <a:r>
              <a:rPr lang="en-US" dirty="0"/>
              <a:t> </a:t>
            </a:r>
          </a:p>
          <a:p>
            <a:pPr marL="0" indent="0">
              <a:buNone/>
            </a:pPr>
            <a:r>
              <a:rPr lang="en-US" dirty="0"/>
              <a:t>LINER Vacation daily CD--</a:t>
            </a:r>
            <a:r>
              <a:rPr lang="en-US" b="1" dirty="0"/>
              <a:t>16260</a:t>
            </a:r>
            <a:endParaRPr lang="en-US" dirty="0"/>
          </a:p>
          <a:p>
            <a:pPr marL="0" indent="0">
              <a:buNone/>
            </a:pPr>
            <a:r>
              <a:rPr lang="en-US" dirty="0"/>
              <a:t>LINER Vacation daily BL --</a:t>
            </a:r>
            <a:r>
              <a:rPr lang="en-US" b="1" dirty="0"/>
              <a:t>16213</a:t>
            </a:r>
            <a:r>
              <a:rPr lang="en-US" dirty="0"/>
              <a:t> </a:t>
            </a:r>
          </a:p>
          <a:p>
            <a:pPr marL="0" indent="0">
              <a:buNone/>
            </a:pPr>
            <a:r>
              <a:rPr lang="en-US" i="1" dirty="0"/>
              <a:t>Need a vacation, but just can’t seem to get away?  Travel around the world and through the centuries, every day on Classical 101</a:t>
            </a: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522245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WOSU Classical 101 Columbus</a:t>
            </a:r>
            <a:br>
              <a:rPr lang="en-US" sz="3600" dirty="0">
                <a:solidFill>
                  <a:srgbClr val="FF6600"/>
                </a:solidFill>
              </a:rPr>
            </a:br>
            <a:r>
              <a:rPr lang="en-US" sz="3600" dirty="0">
                <a:solidFill>
                  <a:srgbClr val="FF6600"/>
                </a:solidFill>
              </a:rPr>
              <a:t>Sample ‘Compose Yourself” liners</a:t>
            </a:r>
            <a:endParaRPr lang="en-US" sz="36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LINER Productive work JR--</a:t>
            </a:r>
            <a:r>
              <a:rPr lang="en-US" b="1" dirty="0"/>
              <a:t>16303</a:t>
            </a:r>
            <a:endParaRPr lang="en-US" dirty="0"/>
          </a:p>
          <a:p>
            <a:pPr marL="0" indent="0">
              <a:buNone/>
            </a:pPr>
            <a:r>
              <a:rPr lang="en-US" dirty="0"/>
              <a:t>LINER Productive work CD--</a:t>
            </a:r>
            <a:r>
              <a:rPr lang="en-US" b="1" dirty="0"/>
              <a:t>16261</a:t>
            </a:r>
            <a:endParaRPr lang="en-US" dirty="0"/>
          </a:p>
          <a:p>
            <a:pPr marL="0" indent="0">
              <a:buNone/>
            </a:pPr>
            <a:r>
              <a:rPr lang="en-US" i="1" dirty="0"/>
              <a:t>Set the tone for a relaxed, productive day.  Music is the perfect companion!  Compose yourself at work with Classical 101.</a:t>
            </a:r>
            <a:endParaRPr lang="en-US" dirty="0"/>
          </a:p>
          <a:p>
            <a:pPr marL="0" indent="0">
              <a:buNone/>
            </a:pPr>
            <a:r>
              <a:rPr lang="en-US" dirty="0"/>
              <a:t> </a:t>
            </a:r>
          </a:p>
          <a:p>
            <a:pPr marL="0" indent="0">
              <a:buNone/>
            </a:pPr>
            <a:r>
              <a:rPr lang="en-US" dirty="0"/>
              <a:t>LINER Traffic commute2 BL--</a:t>
            </a:r>
            <a:r>
              <a:rPr lang="en-US" b="1" dirty="0"/>
              <a:t>16214</a:t>
            </a:r>
            <a:endParaRPr lang="en-US" dirty="0"/>
          </a:p>
          <a:p>
            <a:pPr marL="0" indent="0">
              <a:buNone/>
            </a:pPr>
            <a:r>
              <a:rPr lang="en-US" dirty="0"/>
              <a:t>LINER Traffic commute2 JR--</a:t>
            </a:r>
            <a:r>
              <a:rPr lang="en-US" b="1" dirty="0"/>
              <a:t>16304</a:t>
            </a:r>
            <a:endParaRPr lang="en-US" dirty="0"/>
          </a:p>
          <a:p>
            <a:pPr marL="0" indent="0">
              <a:buNone/>
            </a:pPr>
            <a:r>
              <a:rPr lang="en-US" dirty="0"/>
              <a:t>LINER Traffic commute2 CD--</a:t>
            </a:r>
            <a:r>
              <a:rPr lang="en-US" b="1" dirty="0"/>
              <a:t>16262</a:t>
            </a:r>
            <a:endParaRPr lang="en-US" dirty="0"/>
          </a:p>
          <a:p>
            <a:pPr marL="0" indent="0">
              <a:buNone/>
            </a:pPr>
            <a:r>
              <a:rPr lang="en-US" i="1" dirty="0"/>
              <a:t>When someone cuts you off in traffic….you might not care so much when you’re listening to inspiring (engaging) music!  Compose yourself during the commute with Classical 101.</a:t>
            </a:r>
            <a:endParaRPr lang="en-US" dirty="0"/>
          </a:p>
          <a:p>
            <a:pPr marL="0" indent="0">
              <a:buNone/>
            </a:pPr>
            <a:r>
              <a:rPr lang="en-US" dirty="0"/>
              <a:t> </a:t>
            </a:r>
          </a:p>
          <a:p>
            <a:pPr marL="0" indent="0">
              <a:buNone/>
            </a:pPr>
            <a:r>
              <a:rPr lang="en-US" dirty="0"/>
              <a:t>LINER Companion office BL—</a:t>
            </a:r>
            <a:r>
              <a:rPr lang="en-US" b="1" dirty="0"/>
              <a:t>16215</a:t>
            </a:r>
            <a:endParaRPr lang="en-US" dirty="0"/>
          </a:p>
          <a:p>
            <a:pPr marL="0" indent="0">
              <a:buNone/>
            </a:pPr>
            <a:r>
              <a:rPr lang="en-US" dirty="0"/>
              <a:t>LINER Companion office CD—</a:t>
            </a:r>
            <a:r>
              <a:rPr lang="en-US" b="1" dirty="0"/>
              <a:t>16254</a:t>
            </a:r>
            <a:endParaRPr lang="en-US" dirty="0"/>
          </a:p>
          <a:p>
            <a:pPr marL="0" indent="0">
              <a:buNone/>
            </a:pPr>
            <a:r>
              <a:rPr lang="en-US" i="1" dirty="0"/>
              <a:t>The music that keeps you calm on your morning commute can also be a great companion during your workday.  Compose yourself at the office with Classical 101.</a:t>
            </a: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2287934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00"/>
                </a:solidFill>
              </a:rPr>
              <a:t>WOSU Classical 101 Columbus</a:t>
            </a:r>
            <a:br>
              <a:rPr lang="en-US" sz="3600" dirty="0">
                <a:solidFill>
                  <a:srgbClr val="FF6600"/>
                </a:solidFill>
              </a:rPr>
            </a:br>
            <a:r>
              <a:rPr lang="en-US" sz="3600" dirty="0">
                <a:solidFill>
                  <a:srgbClr val="FF6600"/>
                </a:solidFill>
              </a:rPr>
              <a:t>Sample ‘Compose Yourself” liners</a:t>
            </a:r>
            <a:endParaRPr lang="en-US" sz="3600" dirty="0"/>
          </a:p>
        </p:txBody>
      </p:sp>
      <p:sp>
        <p:nvSpPr>
          <p:cNvPr id="3" name="Content Placeholder 2"/>
          <p:cNvSpPr>
            <a:spLocks noGrp="1"/>
          </p:cNvSpPr>
          <p:nvPr>
            <p:ph idx="1"/>
          </p:nvPr>
        </p:nvSpPr>
        <p:spPr/>
        <p:txBody>
          <a:bodyPr>
            <a:normAutofit fontScale="62500" lnSpcReduction="20000"/>
          </a:bodyPr>
          <a:lstStyle/>
          <a:p>
            <a:pPr marL="0" indent="0">
              <a:buNone/>
            </a:pPr>
            <a:r>
              <a:rPr lang="en-US" sz="2800" dirty="0"/>
              <a:t>LINER </a:t>
            </a:r>
            <a:r>
              <a:rPr lang="en-US" sz="2800" dirty="0" err="1"/>
              <a:t>Johanns</a:t>
            </a:r>
            <a:r>
              <a:rPr lang="en-US" sz="2800" dirty="0"/>
              <a:t> afternoon CD—</a:t>
            </a:r>
            <a:r>
              <a:rPr lang="en-US" sz="2800" b="1" dirty="0"/>
              <a:t>16264</a:t>
            </a:r>
            <a:endParaRPr lang="en-US" sz="2800" dirty="0"/>
          </a:p>
          <a:p>
            <a:pPr marL="0" indent="0">
              <a:buNone/>
            </a:pPr>
            <a:r>
              <a:rPr lang="en-US" sz="2800" i="1" dirty="0"/>
              <a:t>Need a push to the end of the workday? Count on John and the </a:t>
            </a:r>
            <a:r>
              <a:rPr lang="en-US" sz="2800" i="1" dirty="0" err="1"/>
              <a:t>Johanns</a:t>
            </a:r>
            <a:r>
              <a:rPr lang="en-US" sz="2800" i="1" dirty="0"/>
              <a:t>..…</a:t>
            </a:r>
            <a:r>
              <a:rPr lang="en-US" sz="2800" i="1" dirty="0" err="1"/>
              <a:t>Rittmeyer</a:t>
            </a:r>
            <a:r>
              <a:rPr lang="en-US" sz="2800" i="1" dirty="0"/>
              <a:t>, Bach, Pachelbel, and Strauss.  Compose yourself, afternoons with Classical 101.</a:t>
            </a:r>
            <a:endParaRPr lang="en-US" sz="2800" dirty="0"/>
          </a:p>
          <a:p>
            <a:pPr marL="0" indent="0">
              <a:buNone/>
            </a:pPr>
            <a:r>
              <a:rPr lang="en-US" sz="2800" dirty="0"/>
              <a:t> </a:t>
            </a:r>
          </a:p>
          <a:p>
            <a:pPr marL="0" indent="0">
              <a:buNone/>
            </a:pPr>
            <a:r>
              <a:rPr lang="en-US" sz="2800" dirty="0"/>
              <a:t>LINER Soundtrack weekends CP—</a:t>
            </a:r>
            <a:r>
              <a:rPr lang="en-US" sz="2800" b="1" dirty="0"/>
              <a:t>16351</a:t>
            </a:r>
            <a:endParaRPr lang="en-US" sz="2800" dirty="0"/>
          </a:p>
          <a:p>
            <a:pPr marL="0" indent="0">
              <a:buNone/>
            </a:pPr>
            <a:r>
              <a:rPr lang="en-US" sz="2800" i="1" dirty="0"/>
              <a:t>Whether you’re running errands or working around the house, classical music makes a great soundtrack for your weekend.  Compose yourself, weekends on Classical 101.</a:t>
            </a:r>
            <a:endParaRPr lang="en-US" sz="2800" dirty="0"/>
          </a:p>
          <a:p>
            <a:pPr marL="0" indent="0">
              <a:buNone/>
            </a:pPr>
            <a:r>
              <a:rPr lang="en-US" sz="2800" dirty="0"/>
              <a:t> </a:t>
            </a:r>
          </a:p>
          <a:p>
            <a:pPr marL="0" indent="0">
              <a:buNone/>
            </a:pPr>
            <a:r>
              <a:rPr lang="en-US" sz="2800" dirty="0"/>
              <a:t>LINER portable weekends AJ—</a:t>
            </a:r>
            <a:r>
              <a:rPr lang="en-US" sz="2800" b="1" dirty="0"/>
              <a:t>16402</a:t>
            </a:r>
            <a:endParaRPr lang="en-US" sz="2800" dirty="0"/>
          </a:p>
          <a:p>
            <a:pPr marL="0" indent="0">
              <a:buNone/>
            </a:pPr>
            <a:r>
              <a:rPr lang="en-US" sz="2800" i="1" dirty="0"/>
              <a:t>However you spend your weekends, don’t forget to bring the music! Compose yourself with Classical 101…online, on-air or on the app.</a:t>
            </a:r>
            <a:endParaRPr lang="en-US" sz="2800" dirty="0"/>
          </a:p>
          <a:p>
            <a:pPr marL="0" indent="0">
              <a:buNone/>
            </a:pPr>
            <a:r>
              <a:rPr lang="en-US" sz="2800" dirty="0"/>
              <a:t> </a:t>
            </a:r>
          </a:p>
          <a:p>
            <a:pPr marL="0" indent="0">
              <a:buNone/>
            </a:pPr>
            <a:r>
              <a:rPr lang="en-US" sz="2800" dirty="0"/>
              <a:t>LINER recharge weekends AJ—</a:t>
            </a:r>
            <a:r>
              <a:rPr lang="en-US" sz="2800" b="1" dirty="0"/>
              <a:t>16403</a:t>
            </a:r>
            <a:endParaRPr lang="en-US" sz="2800" dirty="0"/>
          </a:p>
          <a:p>
            <a:pPr marL="0" indent="0">
              <a:buNone/>
            </a:pPr>
            <a:r>
              <a:rPr lang="en-US" sz="2800" i="1" dirty="0"/>
              <a:t>Do you use the weekend to recharge and recover?  We can help with that!  Compose yourself, weekends with Classical 101</a:t>
            </a:r>
            <a:endParaRPr lang="en-US" sz="2800"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60349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6600"/>
                </a:solidFill>
              </a:rPr>
              <a:t>WXXI Rochester</a:t>
            </a:r>
            <a:br>
              <a:rPr lang="en-US" sz="3600" dirty="0" smtClean="0">
                <a:solidFill>
                  <a:srgbClr val="FF6600"/>
                </a:solidFill>
              </a:rPr>
            </a:br>
            <a:r>
              <a:rPr lang="en-US" sz="3600" dirty="0" smtClean="0">
                <a:solidFill>
                  <a:srgbClr val="FF6600"/>
                </a:solidFill>
              </a:rPr>
              <a:t>Listen to sample 15-second spots</a:t>
            </a:r>
            <a:endParaRPr lang="en-US" sz="3600" dirty="0"/>
          </a:p>
        </p:txBody>
      </p:sp>
      <p:sp>
        <p:nvSpPr>
          <p:cNvPr id="3" name="Content Placeholder 2"/>
          <p:cNvSpPr>
            <a:spLocks noGrp="1"/>
          </p:cNvSpPr>
          <p:nvPr>
            <p:ph idx="1"/>
          </p:nvPr>
        </p:nvSpPr>
        <p:spPr>
          <a:xfrm>
            <a:off x="457200" y="1676400"/>
            <a:ext cx="8229600" cy="4377268"/>
          </a:xfrm>
        </p:spPr>
        <p:txBody>
          <a:bodyPr>
            <a:normAutofit fontScale="77500" lnSpcReduction="20000"/>
          </a:bodyPr>
          <a:lstStyle/>
          <a:p>
            <a:pPr marL="0" indent="0">
              <a:buNone/>
            </a:pPr>
            <a:r>
              <a:rPr lang="en-US" dirty="0" smtClean="0"/>
              <a:t>              </a:t>
            </a:r>
          </a:p>
          <a:p>
            <a:pPr marL="0" indent="0">
              <a:buNone/>
            </a:pPr>
            <a:r>
              <a:rPr lang="en-US" dirty="0"/>
              <a:t>	 </a:t>
            </a:r>
            <a:r>
              <a:rPr lang="en-US" dirty="0" smtClean="0"/>
              <a:t>     </a:t>
            </a:r>
            <a:r>
              <a:rPr lang="en-US" sz="3100" dirty="0" smtClean="0"/>
              <a:t> Adventure</a:t>
            </a:r>
            <a:endParaRPr lang="en-US" sz="3100" dirty="0"/>
          </a:p>
          <a:p>
            <a:pPr marL="0" indent="0">
              <a:buNone/>
            </a:pPr>
            <a:r>
              <a:rPr lang="en-US" sz="3100" i="1" dirty="0" smtClean="0"/>
              <a:t>Looking </a:t>
            </a:r>
            <a:r>
              <a:rPr lang="en-US" sz="3100" i="1" dirty="0"/>
              <a:t>for adventure? Classical 91-5 takes you to mountain tops, raging rivers and mystical places.  I’m Julia </a:t>
            </a:r>
            <a:r>
              <a:rPr lang="en-US" sz="3100" i="1" dirty="0" err="1"/>
              <a:t>Figueras</a:t>
            </a:r>
            <a:r>
              <a:rPr lang="en-US" sz="3100" i="1" dirty="0"/>
              <a:t>. Join me weekdays from 10 am to 2 pm for your daily classical </a:t>
            </a:r>
            <a:r>
              <a:rPr lang="en-US" sz="3100" i="1" dirty="0" smtClean="0"/>
              <a:t>journey. </a:t>
            </a:r>
          </a:p>
          <a:p>
            <a:pPr marL="0" indent="0">
              <a:buNone/>
            </a:pPr>
            <a:endParaRPr lang="en-US" sz="3100" i="1" dirty="0"/>
          </a:p>
          <a:p>
            <a:pPr marL="0" indent="0">
              <a:buNone/>
            </a:pPr>
            <a:endParaRPr lang="en-US" sz="3100" dirty="0"/>
          </a:p>
          <a:p>
            <a:pPr marL="0" indent="0">
              <a:buNone/>
            </a:pPr>
            <a:r>
              <a:rPr lang="en-US" sz="3100" dirty="0" smtClean="0"/>
              <a:t>              Satisfied</a:t>
            </a:r>
          </a:p>
          <a:p>
            <a:pPr marL="0" indent="0">
              <a:buNone/>
            </a:pPr>
            <a:r>
              <a:rPr lang="en-US" sz="3100" i="1" dirty="0" smtClean="0"/>
              <a:t>I’m </a:t>
            </a:r>
            <a:r>
              <a:rPr lang="en-US" sz="3100" i="1" dirty="0"/>
              <a:t>Julia </a:t>
            </a:r>
            <a:r>
              <a:rPr lang="en-US" sz="3100" i="1" dirty="0" err="1"/>
              <a:t>Figueras</a:t>
            </a:r>
            <a:r>
              <a:rPr lang="en-US" sz="3100" i="1" dirty="0"/>
              <a:t>. Whatever your tastes in classical music, have your appetite satisfied every day weekday between 10 and 2. Classical 91-5, perfectly tuned </a:t>
            </a:r>
            <a:r>
              <a:rPr lang="en-US" sz="3100" i="1" dirty="0" smtClean="0"/>
              <a:t>to </a:t>
            </a:r>
            <a:r>
              <a:rPr lang="en-US" sz="3100" i="1" dirty="0"/>
              <a:t>your </a:t>
            </a:r>
            <a:r>
              <a:rPr lang="en-US" sz="3100" i="1" dirty="0" smtClean="0"/>
              <a:t>taste.</a:t>
            </a:r>
            <a:endParaRPr lang="en-US" sz="3100" i="1"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5" name="CS_Adventur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1" y="1514476"/>
            <a:ext cx="812800" cy="812800"/>
          </a:xfrm>
          <a:prstGeom prst="rect">
            <a:avLst/>
          </a:prstGeom>
        </p:spPr>
      </p:pic>
      <p:pic>
        <p:nvPicPr>
          <p:cNvPr id="6" name="CS_AppSati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609601" y="3970866"/>
            <a:ext cx="812800" cy="812800"/>
          </a:xfrm>
          <a:prstGeom prst="rect">
            <a:avLst/>
          </a:prstGeom>
        </p:spPr>
      </p:pic>
    </p:spTree>
    <p:extLst>
      <p:ext uri="{BB962C8B-B14F-4D97-AF65-F5344CB8AC3E}">
        <p14:creationId xmlns:p14="http://schemas.microsoft.com/office/powerpoint/2010/main" val="27563586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98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6600"/>
                </a:solidFill>
              </a:rPr>
              <a:t>WXXI Rochester</a:t>
            </a:r>
            <a:br>
              <a:rPr lang="en-US" dirty="0">
                <a:solidFill>
                  <a:srgbClr val="FF6600"/>
                </a:solidFill>
              </a:rPr>
            </a:br>
            <a:r>
              <a:rPr lang="en-US" dirty="0" smtClean="0">
                <a:solidFill>
                  <a:srgbClr val="FF6600"/>
                </a:solidFill>
              </a:rPr>
              <a:t>Listen to sample </a:t>
            </a:r>
            <a:r>
              <a:rPr lang="en-US" dirty="0">
                <a:solidFill>
                  <a:srgbClr val="FF6600"/>
                </a:solidFill>
              </a:rPr>
              <a:t>15-second spots</a:t>
            </a:r>
            <a:endParaRPr lang="en-US" dirty="0"/>
          </a:p>
        </p:txBody>
      </p:sp>
      <p:sp>
        <p:nvSpPr>
          <p:cNvPr id="6" name="Content Placeholder 5"/>
          <p:cNvSpPr>
            <a:spLocks noGrp="1"/>
          </p:cNvSpPr>
          <p:nvPr>
            <p:ph idx="1"/>
          </p:nvPr>
        </p:nvSpPr>
        <p:spPr>
          <a:xfrm>
            <a:off x="457200" y="1608667"/>
            <a:ext cx="8229600" cy="4525963"/>
          </a:xfrm>
        </p:spPr>
        <p:txBody>
          <a:bodyPr>
            <a:normAutofit lnSpcReduction="10000"/>
          </a:bodyPr>
          <a:lstStyle/>
          <a:p>
            <a:pPr marL="0" indent="0">
              <a:buNone/>
            </a:pPr>
            <a:r>
              <a:rPr lang="en-US" dirty="0" smtClean="0"/>
              <a:t>		</a:t>
            </a:r>
            <a:r>
              <a:rPr lang="en-US" sz="2400" dirty="0" smtClean="0"/>
              <a:t>	</a:t>
            </a:r>
          </a:p>
          <a:p>
            <a:pPr marL="0" indent="0">
              <a:buNone/>
            </a:pPr>
            <a:r>
              <a:rPr lang="en-US" sz="2400" dirty="0" smtClean="0"/>
              <a:t>			Better Day</a:t>
            </a:r>
          </a:p>
          <a:p>
            <a:pPr marL="0" indent="0">
              <a:buNone/>
            </a:pPr>
            <a:r>
              <a:rPr lang="en-US" sz="2400" i="1" dirty="0" smtClean="0"/>
              <a:t>Hi</a:t>
            </a:r>
            <a:r>
              <a:rPr lang="en-US" sz="2400" i="1" dirty="0"/>
              <a:t>, I’m Julia </a:t>
            </a:r>
            <a:r>
              <a:rPr lang="en-US" sz="2400" i="1" dirty="0" err="1"/>
              <a:t>Figueras</a:t>
            </a:r>
            <a:r>
              <a:rPr lang="en-US" sz="2400" i="1" dirty="0"/>
              <a:t>, getting ready for another workday preparing to keep you inspired with music, information, and on this day in history. Make your busy day a better day with Classical 91-5, weekdays between 10 and 2.</a:t>
            </a:r>
          </a:p>
          <a:p>
            <a:pPr marL="0" indent="0">
              <a:buNone/>
            </a:pPr>
            <a:endParaRPr lang="en-US" sz="2400" dirty="0" smtClean="0"/>
          </a:p>
          <a:p>
            <a:pPr marL="0" indent="0">
              <a:buNone/>
            </a:pPr>
            <a:r>
              <a:rPr lang="en-US" sz="2400" dirty="0" smtClean="0"/>
              <a:t>			Boost Your Mind</a:t>
            </a:r>
          </a:p>
          <a:p>
            <a:pPr marL="0" indent="0">
              <a:buNone/>
            </a:pPr>
            <a:r>
              <a:rPr lang="en-US" sz="2400" i="1" dirty="0" smtClean="0"/>
              <a:t>Hi</a:t>
            </a:r>
            <a:r>
              <a:rPr lang="en-US" sz="2400" i="1" dirty="0"/>
              <a:t>, I’m Julia </a:t>
            </a:r>
            <a:r>
              <a:rPr lang="en-US" sz="2400" i="1" dirty="0" err="1"/>
              <a:t>Figueras</a:t>
            </a:r>
            <a:r>
              <a:rPr lang="en-US" sz="2400" i="1" dirty="0"/>
              <a:t>. Give your midday a needed boost, whether it's the beauty of Brahms, the energy of Elgar, or the majesty of Mozart. The soundtrack to your day begins weekdays mornings at 10 on Classical 91-5.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7" name="CS_BetterD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7466" y="1608667"/>
            <a:ext cx="812800" cy="812800"/>
          </a:xfrm>
          <a:prstGeom prst="rect">
            <a:avLst/>
          </a:prstGeom>
        </p:spPr>
      </p:pic>
      <p:pic>
        <p:nvPicPr>
          <p:cNvPr id="8" name="CS_BoostYourMid.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97466" y="3936999"/>
            <a:ext cx="812800" cy="812800"/>
          </a:xfrm>
          <a:prstGeom prst="rect">
            <a:avLst/>
          </a:prstGeom>
        </p:spPr>
      </p:pic>
    </p:spTree>
    <p:extLst>
      <p:ext uri="{BB962C8B-B14F-4D97-AF65-F5344CB8AC3E}">
        <p14:creationId xmlns:p14="http://schemas.microsoft.com/office/powerpoint/2010/main" val="128007349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1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731"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KBAQ Phoenix</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lvl="0" indent="0">
              <a:buNone/>
            </a:pPr>
            <a:r>
              <a:rPr lang="en-US" sz="2400" dirty="0" smtClean="0"/>
              <a:t>Assistant </a:t>
            </a:r>
            <a:r>
              <a:rPr lang="en-US" sz="2400" dirty="0"/>
              <a:t>PD Brian Smith has scripted a series of promos </a:t>
            </a:r>
            <a:r>
              <a:rPr lang="en-US" sz="2400" dirty="0" smtClean="0"/>
              <a:t>using </a:t>
            </a:r>
            <a:r>
              <a:rPr lang="en-US" sz="2400" dirty="0"/>
              <a:t>the tagline, </a:t>
            </a:r>
            <a:r>
              <a:rPr lang="en-US" sz="2400" b="1" i="1" dirty="0"/>
              <a:t>“Calming and refreshing, we are Classical KBAQ.”</a:t>
            </a:r>
            <a:r>
              <a:rPr lang="en-US" sz="2400" dirty="0"/>
              <a:t>  </a:t>
            </a:r>
            <a:endParaRPr lang="en-US" sz="2400" dirty="0" smtClean="0"/>
          </a:p>
          <a:p>
            <a:pPr marL="0" lvl="0" indent="0">
              <a:buNone/>
            </a:pPr>
            <a:r>
              <a:rPr lang="en-US" sz="2400" dirty="0" smtClean="0"/>
              <a:t>He </a:t>
            </a:r>
            <a:r>
              <a:rPr lang="en-US" sz="2400" dirty="0"/>
              <a:t>notes: “In going back over comments made by members at fund drives and during the last couple promotions, those two words popped up more than others in describing our programming. A few other highest-ranking words were included in the copy... </a:t>
            </a:r>
            <a:r>
              <a:rPr lang="en-US" sz="2400" i="1" dirty="0"/>
              <a:t>inspiring, productive, beautiful, enjoyable</a:t>
            </a:r>
            <a:r>
              <a:rPr lang="en-US" sz="2400" dirty="0"/>
              <a:t>.” </a:t>
            </a:r>
            <a:endParaRPr lang="en-US" sz="2400" dirty="0" smtClean="0"/>
          </a:p>
          <a:p>
            <a:pPr marL="0" lvl="0" indent="0">
              <a:buNone/>
            </a:pPr>
            <a:r>
              <a:rPr lang="en-US" sz="2400" b="1" dirty="0" smtClean="0">
                <a:solidFill>
                  <a:srgbClr val="FF6600"/>
                </a:solidFill>
              </a:rPr>
              <a:t>Listen to sample KBAQ </a:t>
            </a:r>
            <a:r>
              <a:rPr lang="en-US" sz="2400" b="1" dirty="0">
                <a:solidFill>
                  <a:srgbClr val="FF6600"/>
                </a:solidFill>
              </a:rPr>
              <a:t>spots </a:t>
            </a:r>
            <a:r>
              <a:rPr lang="en-US" sz="2400" b="1" dirty="0" smtClean="0">
                <a:solidFill>
                  <a:srgbClr val="FF6600"/>
                </a:solidFill>
              </a:rPr>
              <a:t>on slides 18 &amp; 19.</a:t>
            </a:r>
            <a:r>
              <a:rPr lang="en-US" sz="2400" dirty="0" smtClean="0">
                <a:solidFill>
                  <a:srgbClr val="FF6600"/>
                </a:solidFill>
              </a:rPr>
              <a:t> </a:t>
            </a:r>
            <a:endParaRPr lang="en-US" sz="2400" dirty="0">
              <a:solidFill>
                <a:srgbClr val="FF66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6892291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6600"/>
                </a:solidFill>
              </a:rPr>
              <a:t>WXXI Rochester</a:t>
            </a:r>
            <a:br>
              <a:rPr lang="en-US" dirty="0">
                <a:solidFill>
                  <a:srgbClr val="FF6600"/>
                </a:solidFill>
              </a:rPr>
            </a:br>
            <a:r>
              <a:rPr lang="en-US" dirty="0" smtClean="0">
                <a:solidFill>
                  <a:srgbClr val="FF6600"/>
                </a:solidFill>
              </a:rPr>
              <a:t>Listen to sample 15-second spots</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smtClean="0"/>
              <a:t>			</a:t>
            </a:r>
          </a:p>
          <a:p>
            <a:pPr marL="0" indent="0">
              <a:buNone/>
            </a:pPr>
            <a:r>
              <a:rPr lang="en-US" sz="2400" dirty="0"/>
              <a:t>	</a:t>
            </a:r>
            <a:r>
              <a:rPr lang="en-US" sz="2400" dirty="0" smtClean="0"/>
              <a:t>		Guide To Classical Music</a:t>
            </a:r>
            <a:r>
              <a:rPr lang="en-US" sz="2400" dirty="0"/>
              <a:t> </a:t>
            </a:r>
          </a:p>
          <a:p>
            <a:pPr marL="0" indent="0">
              <a:buNone/>
            </a:pPr>
            <a:r>
              <a:rPr lang="en-US" sz="2400" i="1" dirty="0" smtClean="0"/>
              <a:t>Not </a:t>
            </a:r>
            <a:r>
              <a:rPr lang="en-US" sz="2400" i="1" dirty="0"/>
              <a:t>sure what the day holds? I’m </a:t>
            </a:r>
            <a:r>
              <a:rPr lang="en-US" sz="2400" i="1" dirty="0" smtClean="0"/>
              <a:t>Julia </a:t>
            </a:r>
            <a:r>
              <a:rPr lang="en-US" sz="2400" i="1" dirty="0" err="1" smtClean="0"/>
              <a:t>Figueras</a:t>
            </a:r>
            <a:r>
              <a:rPr lang="en-US" sz="2400" i="1" dirty="0" smtClean="0"/>
              <a:t> </a:t>
            </a:r>
            <a:r>
              <a:rPr lang="en-US" sz="2400" i="1" dirty="0"/>
              <a:t>and I’ll be your guide through the world of classical music weekdays from 10 and 2. Classical 91-5, perfectly tuned to your day. </a:t>
            </a:r>
          </a:p>
          <a:p>
            <a:pPr marL="0" indent="0">
              <a:buNone/>
            </a:pPr>
            <a:endParaRPr lang="en-US" sz="2400" dirty="0" smtClean="0"/>
          </a:p>
          <a:p>
            <a:pPr marL="0" indent="0">
              <a:buNone/>
            </a:pPr>
            <a:r>
              <a:rPr lang="en-US" sz="2400" dirty="0" smtClean="0"/>
              <a:t>			Music To Soothe</a:t>
            </a:r>
            <a:r>
              <a:rPr lang="en-US" sz="2400" dirty="0"/>
              <a:t> </a:t>
            </a:r>
          </a:p>
          <a:p>
            <a:pPr marL="0" indent="0">
              <a:buNone/>
            </a:pPr>
            <a:r>
              <a:rPr lang="en-US" sz="2400" i="1" dirty="0" smtClean="0"/>
              <a:t>You’ve </a:t>
            </a:r>
            <a:r>
              <a:rPr lang="en-US" sz="2400" i="1" dirty="0"/>
              <a:t>been glued to your computer screen and your eyes are exhausted. Take a moment. Close your eyes and let your ears take you away to Classical 91-5.org. I’m Julia </a:t>
            </a:r>
            <a:r>
              <a:rPr lang="en-US" sz="2400" i="1" dirty="0" err="1"/>
              <a:t>Figueras</a:t>
            </a:r>
            <a:r>
              <a:rPr lang="en-US" sz="2400" i="1" dirty="0"/>
              <a:t>, with music that soothes, weekdays from 10 until 2. </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2" name="CS_GuideToClMu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0534" y="1600200"/>
            <a:ext cx="812800" cy="812800"/>
          </a:xfrm>
          <a:prstGeom prst="rect">
            <a:avLst/>
          </a:prstGeom>
        </p:spPr>
      </p:pic>
      <p:pic>
        <p:nvPicPr>
          <p:cNvPr id="3" name="CS_MusThSoot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80534" y="3649133"/>
            <a:ext cx="812800" cy="812800"/>
          </a:xfrm>
          <a:prstGeom prst="rect">
            <a:avLst/>
          </a:prstGeom>
        </p:spPr>
      </p:pic>
    </p:spTree>
    <p:extLst>
      <p:ext uri="{BB962C8B-B14F-4D97-AF65-F5344CB8AC3E}">
        <p14:creationId xmlns:p14="http://schemas.microsoft.com/office/powerpoint/2010/main" val="249499974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59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6600"/>
                </a:solidFill>
              </a:rPr>
              <a:t>WXXI Rochester</a:t>
            </a:r>
            <a:br>
              <a:rPr lang="en-US" dirty="0">
                <a:solidFill>
                  <a:srgbClr val="FF6600"/>
                </a:solidFill>
              </a:rPr>
            </a:br>
            <a:r>
              <a:rPr lang="en-US" dirty="0" smtClean="0">
                <a:solidFill>
                  <a:srgbClr val="FF6600"/>
                </a:solidFill>
              </a:rPr>
              <a:t>Listen to sample </a:t>
            </a:r>
            <a:r>
              <a:rPr lang="en-US" dirty="0">
                <a:solidFill>
                  <a:srgbClr val="FF6600"/>
                </a:solidFill>
              </a:rPr>
              <a:t>15-second spots</a:t>
            </a:r>
            <a:endParaRPr lang="en-US" dirty="0"/>
          </a:p>
        </p:txBody>
      </p:sp>
      <p:sp>
        <p:nvSpPr>
          <p:cNvPr id="6" name="Content Placeholder 5"/>
          <p:cNvSpPr>
            <a:spLocks noGrp="1"/>
          </p:cNvSpPr>
          <p:nvPr>
            <p:ph idx="1"/>
          </p:nvPr>
        </p:nvSpPr>
        <p:spPr/>
        <p:txBody>
          <a:bodyPr/>
          <a:lstStyle/>
          <a:p>
            <a:pPr marL="0" indent="0">
              <a:buNone/>
            </a:pPr>
            <a:r>
              <a:rPr lang="en-US" dirty="0" smtClean="0"/>
              <a:t>			</a:t>
            </a:r>
          </a:p>
          <a:p>
            <a:pPr marL="0" indent="0">
              <a:buNone/>
            </a:pPr>
            <a:r>
              <a:rPr lang="en-US" sz="2800" dirty="0"/>
              <a:t>	</a:t>
            </a:r>
            <a:r>
              <a:rPr lang="en-US" sz="2800" dirty="0" smtClean="0"/>
              <a:t>		</a:t>
            </a:r>
            <a:r>
              <a:rPr lang="en-US" sz="2400" dirty="0" smtClean="0"/>
              <a:t>Not a Morning Person</a:t>
            </a:r>
          </a:p>
          <a:p>
            <a:pPr marL="0" indent="0">
              <a:buNone/>
            </a:pPr>
            <a:r>
              <a:rPr lang="en-US" sz="2400" i="1" dirty="0" smtClean="0"/>
              <a:t>OK</a:t>
            </a:r>
            <a:r>
              <a:rPr lang="en-US" sz="2400" i="1" dirty="0"/>
              <a:t>. </a:t>
            </a:r>
            <a:r>
              <a:rPr lang="en-US" sz="2400" i="1" dirty="0" smtClean="0"/>
              <a:t>So</a:t>
            </a:r>
            <a:r>
              <a:rPr lang="mr-IN" sz="2400" i="1" dirty="0" smtClean="0"/>
              <a:t>…</a:t>
            </a:r>
            <a:r>
              <a:rPr lang="en-US" sz="2400" i="1" dirty="0" smtClean="0"/>
              <a:t>you’re </a:t>
            </a:r>
            <a:r>
              <a:rPr lang="en-US" sz="2400" i="1" dirty="0"/>
              <a:t>not a morning person? Neither am I. That’s why I hope you’ll join me, Julia </a:t>
            </a:r>
            <a:r>
              <a:rPr lang="en-US" sz="2400" i="1" dirty="0" err="1"/>
              <a:t>Figueras</a:t>
            </a:r>
            <a:r>
              <a:rPr lang="en-US" sz="2400" i="1" dirty="0"/>
              <a:t>, for great classical music between 10 and 2 on Classical 91-5. Perfectly tuned </a:t>
            </a:r>
            <a:r>
              <a:rPr lang="en-US" sz="2400" i="1" dirty="0" smtClean="0"/>
              <a:t>to </a:t>
            </a:r>
            <a:r>
              <a:rPr lang="en-US" sz="2400" i="1" dirty="0"/>
              <a:t>your daily routine.  </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2" name="CS_NotAMor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7467" y="1824038"/>
            <a:ext cx="812800" cy="812800"/>
          </a:xfrm>
          <a:prstGeom prst="rect">
            <a:avLst/>
          </a:prstGeom>
        </p:spPr>
      </p:pic>
    </p:spTree>
    <p:extLst>
      <p:ext uri="{BB962C8B-B14F-4D97-AF65-F5344CB8AC3E}">
        <p14:creationId xmlns:p14="http://schemas.microsoft.com/office/powerpoint/2010/main" val="36552795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6600"/>
                </a:solidFill>
              </a:rPr>
              <a:t>Previously </a:t>
            </a:r>
            <a:r>
              <a:rPr lang="en-US" sz="3200" dirty="0">
                <a:solidFill>
                  <a:srgbClr val="FF6600"/>
                </a:solidFill>
              </a:rPr>
              <a:t>shared sample liners and promotional themes used by classical </a:t>
            </a:r>
            <a:r>
              <a:rPr lang="en-US" sz="3200" dirty="0" smtClean="0">
                <a:solidFill>
                  <a:srgbClr val="FF6600"/>
                </a:solidFill>
              </a:rPr>
              <a:t>stations</a:t>
            </a:r>
            <a:endParaRPr lang="en-US" sz="3200" dirty="0">
              <a:solidFill>
                <a:srgbClr val="FF6600"/>
              </a:solidFill>
            </a:endParaRPr>
          </a:p>
        </p:txBody>
      </p:sp>
      <p:sp>
        <p:nvSpPr>
          <p:cNvPr id="3" name="Content Placeholder 2"/>
          <p:cNvSpPr>
            <a:spLocks noGrp="1"/>
          </p:cNvSpPr>
          <p:nvPr>
            <p:ph idx="1"/>
          </p:nvPr>
        </p:nvSpPr>
        <p:spPr/>
        <p:txBody>
          <a:bodyPr>
            <a:normAutofit/>
          </a:bodyPr>
          <a:lstStyle/>
          <a:p>
            <a:pPr lvl="0"/>
            <a:r>
              <a:rPr lang="en-US" sz="2400" dirty="0"/>
              <a:t>Your classical companion…at work/at the office.  (WDAV, and others</a:t>
            </a:r>
            <a:r>
              <a:rPr lang="en-US" sz="2400" dirty="0" smtClean="0"/>
              <a:t>)</a:t>
            </a:r>
            <a:endParaRPr lang="en-US" sz="2400" dirty="0"/>
          </a:p>
          <a:p>
            <a:pPr lvl="0"/>
            <a:r>
              <a:rPr lang="en-US" sz="2400" dirty="0"/>
              <a:t>Perfectly tuned to your workday.  (WETA</a:t>
            </a:r>
            <a:r>
              <a:rPr lang="en-US" sz="2400" dirty="0" smtClean="0"/>
              <a:t>)</a:t>
            </a:r>
            <a:endParaRPr lang="en-US" sz="2400" dirty="0"/>
          </a:p>
          <a:p>
            <a:pPr lvl="0"/>
            <a:r>
              <a:rPr lang="en-US" sz="2400" dirty="0"/>
              <a:t>Your best friend at the office.  (WETA</a:t>
            </a:r>
            <a:r>
              <a:rPr lang="en-US" sz="2400" dirty="0" smtClean="0"/>
              <a:t>)</a:t>
            </a:r>
            <a:endParaRPr lang="en-US" sz="2400" dirty="0"/>
          </a:p>
          <a:p>
            <a:pPr lvl="0"/>
            <a:r>
              <a:rPr lang="en-US" sz="2400" dirty="0"/>
              <a:t>Lighten your workload.  (WETA</a:t>
            </a:r>
            <a:r>
              <a:rPr lang="en-US" sz="2400" dirty="0" smtClean="0"/>
              <a:t>)</a:t>
            </a:r>
            <a:endParaRPr lang="en-US" sz="2400" dirty="0"/>
          </a:p>
          <a:p>
            <a:pPr lvl="0"/>
            <a:r>
              <a:rPr lang="en-US" sz="2400" dirty="0"/>
              <a:t>Great music, all day.  (KING</a:t>
            </a:r>
            <a:r>
              <a:rPr lang="en-US" sz="2400" dirty="0" smtClean="0"/>
              <a:t>)</a:t>
            </a:r>
            <a:endParaRPr lang="en-US" sz="2400" dirty="0"/>
          </a:p>
          <a:p>
            <a:pPr lvl="0"/>
            <a:r>
              <a:rPr lang="en-US" sz="2400" dirty="0"/>
              <a:t>Great music, at work.  (KING and WRTI</a:t>
            </a:r>
            <a:r>
              <a:rPr lang="en-US" sz="2400" dirty="0" smtClean="0"/>
              <a:t>)</a:t>
            </a:r>
            <a:endParaRPr lang="en-US" sz="2400" dirty="0"/>
          </a:p>
          <a:p>
            <a:pPr lvl="0"/>
            <a:r>
              <a:rPr lang="en-US" sz="2400" dirty="0"/>
              <a:t>Great music, all week long.  (KBSU</a:t>
            </a:r>
            <a:r>
              <a:rPr lang="en-US" sz="2400" dirty="0" smtClean="0"/>
              <a:t>)</a:t>
            </a:r>
            <a:endParaRPr lang="en-US" sz="2400" dirty="0"/>
          </a:p>
          <a:p>
            <a:pPr lvl="0"/>
            <a:r>
              <a:rPr lang="en-US" sz="2400" dirty="0"/>
              <a:t>Transform your day.  (KDFC)</a:t>
            </a:r>
          </a:p>
          <a:p>
            <a:pPr lvl="0"/>
            <a:r>
              <a:rPr lang="en-US" sz="2400" dirty="0" smtClean="0"/>
              <a:t>The </a:t>
            </a:r>
            <a:r>
              <a:rPr lang="en-US" sz="2400" dirty="0"/>
              <a:t>soundtrack to your day.  (WQXR)</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502729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6600"/>
                </a:solidFill>
              </a:rPr>
              <a:t>Previously </a:t>
            </a:r>
            <a:r>
              <a:rPr lang="en-US" sz="3200" dirty="0">
                <a:solidFill>
                  <a:srgbClr val="FF6600"/>
                </a:solidFill>
              </a:rPr>
              <a:t>shared sample liners and promotional themes used by classical </a:t>
            </a:r>
            <a:r>
              <a:rPr lang="en-US" sz="3200" dirty="0" smtClean="0">
                <a:solidFill>
                  <a:srgbClr val="FF6600"/>
                </a:solidFill>
              </a:rPr>
              <a:t>stations</a:t>
            </a:r>
            <a:endParaRPr lang="en-US" sz="3200" dirty="0">
              <a:solidFill>
                <a:srgbClr val="FF6600"/>
              </a:solidFill>
            </a:endParaRPr>
          </a:p>
        </p:txBody>
      </p:sp>
      <p:sp>
        <p:nvSpPr>
          <p:cNvPr id="3" name="Content Placeholder 2"/>
          <p:cNvSpPr>
            <a:spLocks noGrp="1"/>
          </p:cNvSpPr>
          <p:nvPr>
            <p:ph idx="1"/>
          </p:nvPr>
        </p:nvSpPr>
        <p:spPr/>
        <p:txBody>
          <a:bodyPr>
            <a:normAutofit/>
          </a:bodyPr>
          <a:lstStyle/>
          <a:p>
            <a:pPr lvl="0"/>
            <a:r>
              <a:rPr lang="en-US" sz="2400" dirty="0"/>
              <a:t>The soundtrack to your day starts now…  (WQXR</a:t>
            </a:r>
            <a:r>
              <a:rPr lang="en-US" sz="2400" dirty="0" smtClean="0"/>
              <a:t>)</a:t>
            </a:r>
            <a:endParaRPr lang="en-US" sz="2400" dirty="0"/>
          </a:p>
          <a:p>
            <a:pPr lvl="0"/>
            <a:r>
              <a:rPr lang="en-US" sz="2400" dirty="0"/>
              <a:t>Make your busy day a better day.  (WQXR</a:t>
            </a:r>
            <a:r>
              <a:rPr lang="en-US" sz="2400" dirty="0" smtClean="0"/>
              <a:t>)</a:t>
            </a:r>
            <a:endParaRPr lang="en-US" sz="2400" dirty="0"/>
          </a:p>
          <a:p>
            <a:pPr lvl="0"/>
            <a:r>
              <a:rPr lang="en-US" sz="2400" dirty="0"/>
              <a:t>Stay composed and focused with classical music.  (KDFC</a:t>
            </a:r>
            <a:r>
              <a:rPr lang="en-US" sz="2400" dirty="0" smtClean="0"/>
              <a:t>)</a:t>
            </a:r>
            <a:endParaRPr lang="en-US" sz="2400" dirty="0"/>
          </a:p>
          <a:p>
            <a:pPr lvl="0"/>
            <a:r>
              <a:rPr lang="en-US" sz="2400" dirty="0"/>
              <a:t>Listen while you work.  (KDFC</a:t>
            </a:r>
            <a:r>
              <a:rPr lang="en-US" sz="2400" dirty="0" smtClean="0"/>
              <a:t>)</a:t>
            </a:r>
            <a:endParaRPr lang="en-US" sz="2400" dirty="0"/>
          </a:p>
          <a:p>
            <a:pPr lvl="0"/>
            <a:r>
              <a:rPr lang="en-US" sz="2400" dirty="0"/>
              <a:t>Stay composed. Classical music while you work.  (KUSC</a:t>
            </a:r>
            <a:r>
              <a:rPr lang="en-US" sz="2400" dirty="0" smtClean="0"/>
              <a:t>)</a:t>
            </a:r>
            <a:endParaRPr lang="en-US" sz="2400" dirty="0"/>
          </a:p>
          <a:p>
            <a:pPr lvl="0"/>
            <a:r>
              <a:rPr lang="en-US" sz="2400" dirty="0"/>
              <a:t>When your workday could use some sanity, there’s (insert calls)…  (KDFC</a:t>
            </a:r>
            <a:r>
              <a:rPr lang="en-US" sz="2400" dirty="0" smtClean="0"/>
              <a:t>)</a:t>
            </a:r>
            <a:endParaRPr lang="en-US" sz="2400" dirty="0"/>
          </a:p>
          <a:p>
            <a:pPr lvl="0"/>
            <a:r>
              <a:rPr lang="en-US" sz="2400" dirty="0"/>
              <a:t>At home, in the car, in the office…  (KBSU)</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087847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6600"/>
                </a:solidFill>
              </a:rPr>
              <a:t>Previously </a:t>
            </a:r>
            <a:r>
              <a:rPr lang="en-US" sz="3200" dirty="0">
                <a:solidFill>
                  <a:srgbClr val="FF6600"/>
                </a:solidFill>
              </a:rPr>
              <a:t>shared sample liners and promotional themes used by classical </a:t>
            </a:r>
            <a:r>
              <a:rPr lang="en-US" sz="3200" dirty="0" smtClean="0">
                <a:solidFill>
                  <a:srgbClr val="FF6600"/>
                </a:solidFill>
              </a:rPr>
              <a:t>stations</a:t>
            </a:r>
            <a:endParaRPr lang="en-US" sz="3200" dirty="0">
              <a:solidFill>
                <a:srgbClr val="FF6600"/>
              </a:solidFill>
            </a:endParaRPr>
          </a:p>
        </p:txBody>
      </p:sp>
      <p:sp>
        <p:nvSpPr>
          <p:cNvPr id="3" name="Content Placeholder 2"/>
          <p:cNvSpPr>
            <a:spLocks noGrp="1"/>
          </p:cNvSpPr>
          <p:nvPr>
            <p:ph idx="1"/>
          </p:nvPr>
        </p:nvSpPr>
        <p:spPr/>
        <p:txBody>
          <a:bodyPr>
            <a:normAutofit/>
          </a:bodyPr>
          <a:lstStyle/>
          <a:p>
            <a:pPr lvl="0"/>
            <a:r>
              <a:rPr lang="en-US" sz="2400" dirty="0"/>
              <a:t>Rise above it all…  (WETA</a:t>
            </a:r>
            <a:r>
              <a:rPr lang="en-US" sz="2400" dirty="0" smtClean="0"/>
              <a:t>)</a:t>
            </a:r>
            <a:endParaRPr lang="en-US" sz="2400" dirty="0"/>
          </a:p>
          <a:p>
            <a:pPr lvl="0"/>
            <a:r>
              <a:rPr lang="en-US" sz="2400" dirty="0"/>
              <a:t>Classical music on (insert calls), because everybody needs some sanity at work</a:t>
            </a:r>
            <a:r>
              <a:rPr lang="en-US" sz="2400" dirty="0" smtClean="0"/>
              <a:t>…</a:t>
            </a:r>
            <a:endParaRPr lang="en-US" sz="2400" dirty="0"/>
          </a:p>
          <a:p>
            <a:pPr lvl="0"/>
            <a:r>
              <a:rPr lang="en-US" sz="2400" dirty="0"/>
              <a:t>Your oasis of sanity… (All Classical Portland</a:t>
            </a:r>
            <a:r>
              <a:rPr lang="en-US" sz="2400" dirty="0" smtClean="0"/>
              <a:t>)</a:t>
            </a:r>
            <a:endParaRPr lang="en-US" sz="2400" dirty="0"/>
          </a:p>
          <a:p>
            <a:pPr lvl="0"/>
            <a:r>
              <a:rPr lang="en-US" sz="2400" dirty="0"/>
              <a:t>Push the reset button…  (KING</a:t>
            </a:r>
            <a:r>
              <a:rPr lang="en-US" sz="2400" dirty="0" smtClean="0"/>
              <a:t>)</a:t>
            </a:r>
            <a:endParaRPr lang="en-US" sz="2400" dirty="0"/>
          </a:p>
          <a:p>
            <a:pPr lvl="0"/>
            <a:r>
              <a:rPr lang="en-US" sz="2400" dirty="0"/>
              <a:t>Make (insert calls) your home for music during the busy part of the day – at home, at work, in the car – wherever you are.  (WFMT</a:t>
            </a:r>
            <a:r>
              <a:rPr lang="en-US" sz="2400" dirty="0" smtClean="0"/>
              <a:t>)</a:t>
            </a:r>
            <a:endParaRPr lang="en-US" sz="2400" dirty="0"/>
          </a:p>
          <a:p>
            <a:pPr lvl="0"/>
            <a:r>
              <a:rPr lang="en-US" sz="2400" dirty="0"/>
              <a:t>(Insert calls), great music, and good company, at work, every day.</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338128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Classical Spark: Fall 2017</a:t>
            </a:r>
            <a:endParaRPr lang="en-US"/>
          </a:p>
        </p:txBody>
      </p:sp>
      <p:sp>
        <p:nvSpPr>
          <p:cNvPr id="5" name="TextBox 4"/>
          <p:cNvSpPr txBox="1"/>
          <p:nvPr/>
        </p:nvSpPr>
        <p:spPr>
          <a:xfrm>
            <a:off x="1219200" y="1049868"/>
            <a:ext cx="6824133" cy="3877732"/>
          </a:xfrm>
          <a:prstGeom prst="rect">
            <a:avLst/>
          </a:prstGeom>
          <a:noFill/>
        </p:spPr>
        <p:txBody>
          <a:bodyPr wrap="square" rtlCol="0">
            <a:spAutoFit/>
          </a:bodyPr>
          <a:lstStyle/>
          <a:p>
            <a:endParaRPr lang="en-US" dirty="0"/>
          </a:p>
        </p:txBody>
      </p:sp>
      <p:sp>
        <p:nvSpPr>
          <p:cNvPr id="6" name="Rectangle 5"/>
          <p:cNvSpPr/>
          <p:nvPr/>
        </p:nvSpPr>
        <p:spPr>
          <a:xfrm>
            <a:off x="592668" y="457200"/>
            <a:ext cx="7924800" cy="5847754"/>
          </a:xfrm>
          <a:prstGeom prst="rect">
            <a:avLst/>
          </a:prstGeom>
        </p:spPr>
        <p:txBody>
          <a:bodyPr wrap="square">
            <a:spAutoFit/>
          </a:bodyPr>
          <a:lstStyle/>
          <a:p>
            <a:r>
              <a:rPr lang="en-US" sz="2200" dirty="0" smtClean="0"/>
              <a:t>Finally</a:t>
            </a:r>
            <a:r>
              <a:rPr lang="mr-IN" sz="2200" dirty="0" smtClean="0"/>
              <a:t>…</a:t>
            </a:r>
            <a:r>
              <a:rPr lang="en-US" sz="2200" dirty="0" smtClean="0"/>
              <a:t> Regardless </a:t>
            </a:r>
            <a:r>
              <a:rPr lang="en-US" sz="2200" dirty="0"/>
              <a:t>of the liners or themes you choose, </a:t>
            </a:r>
            <a:r>
              <a:rPr lang="en-US" sz="2200" b="1" dirty="0"/>
              <a:t>use them in as many ways as you can—in station breaks, as part of your legal IDs, as tag lines to live and produced promos, as themes for promotional spots</a:t>
            </a:r>
            <a:r>
              <a:rPr lang="en-US" sz="2200" dirty="0"/>
              <a:t>, etc.  And don’t forget off-air. Your primary liner should appear on your website, in social media, advertising, and in your print and membership material.</a:t>
            </a:r>
          </a:p>
          <a:p>
            <a:r>
              <a:rPr lang="en-US" sz="2200" dirty="0"/>
              <a:t> </a:t>
            </a:r>
          </a:p>
          <a:p>
            <a:r>
              <a:rPr lang="en-US" sz="2200" dirty="0"/>
              <a:t>These promos can be anything from brief mentions to produced :15 and :30-second spots. Most stations find that a rotation that includes about four or five produced spots combined with live reads provides consistency of message and enough variety to avoid listener fatigue. Sample approaches, as outlined in </a:t>
            </a:r>
            <a:r>
              <a:rPr lang="en-US" sz="2200" i="1" u="sng" dirty="0">
                <a:hlinkClick r:id="rId2"/>
              </a:rPr>
              <a:t>Classical Spark’s</a:t>
            </a:r>
            <a:r>
              <a:rPr lang="en-US" sz="2200" u="sng" dirty="0">
                <a:hlinkClick r:id="rId2"/>
              </a:rPr>
              <a:t> Project Description</a:t>
            </a:r>
            <a:r>
              <a:rPr lang="en-US" sz="2200" dirty="0"/>
              <a:t>, include midday </a:t>
            </a:r>
            <a:r>
              <a:rPr lang="en-US" sz="2200" b="1" dirty="0"/>
              <a:t>Programming Tie-ins, </a:t>
            </a:r>
            <a:r>
              <a:rPr lang="en-US" sz="2200" dirty="0"/>
              <a:t>the station/host as a </a:t>
            </a:r>
            <a:r>
              <a:rPr lang="en-US" sz="2200" b="1" dirty="0"/>
              <a:t>Companion to Daily Activities, Listener Testimonials, </a:t>
            </a:r>
            <a:r>
              <a:rPr lang="en-US" sz="2200" dirty="0"/>
              <a:t>highlighting the </a:t>
            </a:r>
            <a:r>
              <a:rPr lang="en-US" sz="2200" b="1" dirty="0"/>
              <a:t>Core Benefits and Emotional Benefits of listening to classical music, </a:t>
            </a:r>
            <a:r>
              <a:rPr lang="en-US" sz="2200" dirty="0"/>
              <a:t>and </a:t>
            </a:r>
            <a:r>
              <a:rPr lang="en-US" sz="2200" b="1" dirty="0"/>
              <a:t>reminders to listen on the radio, online, and via your station’s free mobile app.</a:t>
            </a:r>
            <a:endParaRPr lang="en-US" sz="2200" dirty="0"/>
          </a:p>
        </p:txBody>
      </p:sp>
    </p:spTree>
    <p:extLst>
      <p:ext uri="{BB962C8B-B14F-4D97-AF65-F5344CB8AC3E}">
        <p14:creationId xmlns:p14="http://schemas.microsoft.com/office/powerpoint/2010/main" val="2558288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6600"/>
                </a:solidFill>
              </a:rPr>
              <a:t>Visit </a:t>
            </a:r>
            <a:r>
              <a:rPr lang="en-US" sz="3200" dirty="0" err="1">
                <a:solidFill>
                  <a:srgbClr val="FF6600"/>
                </a:solidFill>
              </a:rPr>
              <a:t>ClassicalMusicRising.org</a:t>
            </a:r>
            <a:r>
              <a:rPr lang="en-US" sz="3200" dirty="0">
                <a:solidFill>
                  <a:srgbClr val="FF6600"/>
                </a:solidFill>
              </a:rPr>
              <a:t>/Resources/Marketing for more </a:t>
            </a:r>
            <a:r>
              <a:rPr lang="en-US" sz="3200" i="1" dirty="0">
                <a:solidFill>
                  <a:srgbClr val="FF6600"/>
                </a:solidFill>
              </a:rPr>
              <a:t>Classical Spark </a:t>
            </a:r>
            <a:r>
              <a:rPr lang="en-US" sz="3200" dirty="0">
                <a:solidFill>
                  <a:srgbClr val="FF6600"/>
                </a:solidFill>
              </a:rPr>
              <a:t>materials</a:t>
            </a:r>
          </a:p>
        </p:txBody>
      </p:sp>
      <p:sp>
        <p:nvSpPr>
          <p:cNvPr id="4" name="Footer Placeholder 3"/>
          <p:cNvSpPr>
            <a:spLocks noGrp="1"/>
          </p:cNvSpPr>
          <p:nvPr>
            <p:ph type="ftr" sz="quarter" idx="11"/>
          </p:nvPr>
        </p:nvSpPr>
        <p:spPr/>
        <p:txBody>
          <a:bodyPr/>
          <a:lstStyle/>
          <a:p>
            <a:r>
              <a:rPr lang="en-US" smtClean="0"/>
              <a:t>Classical Spark: Fall 2017</a:t>
            </a:r>
            <a:endParaRPr lang="en-US"/>
          </a:p>
        </p:txBody>
      </p:sp>
      <p:pic>
        <p:nvPicPr>
          <p:cNvPr id="7" name="Content Placeholder 6" descr="CMR website.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4618" r="4618"/>
          <a:stretch>
            <a:fillRect/>
          </a:stretch>
        </p:blipFill>
        <p:spPr>
          <a:xfrm>
            <a:off x="457200" y="1417638"/>
            <a:ext cx="8229600" cy="4525963"/>
          </a:xfrm>
        </p:spPr>
      </p:pic>
    </p:spTree>
    <p:extLst>
      <p:ext uri="{BB962C8B-B14F-4D97-AF65-F5344CB8AC3E}">
        <p14:creationId xmlns:p14="http://schemas.microsoft.com/office/powerpoint/2010/main" val="399977784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dirty="0"/>
          </a:p>
        </p:txBody>
      </p:sp>
      <p:sp>
        <p:nvSpPr>
          <p:cNvPr id="6" name="Subtitle 5"/>
          <p:cNvSpPr>
            <a:spLocks noGrp="1"/>
          </p:cNvSpPr>
          <p:nvPr>
            <p:ph type="subTitle" idx="1"/>
          </p:nvPr>
        </p:nvSpPr>
        <p:spPr/>
        <p:txBody>
          <a:bodyPr>
            <a:normAutofit fontScale="77500" lnSpcReduction="20000"/>
          </a:bodyPr>
          <a:lstStyle/>
          <a:p>
            <a:r>
              <a:rPr lang="en-US" dirty="0"/>
              <a:t>Classical Music Rising is a project of the Station Resource Group, supported by participating stations and a grant from the Andrew W. Mellon Foundation. For more about the overall project visit</a:t>
            </a:r>
            <a:r>
              <a:rPr lang="en-US" i="1" dirty="0"/>
              <a:t> </a:t>
            </a:r>
            <a:r>
              <a:rPr lang="en-US" i="1" u="sng" dirty="0">
                <a:hlinkClick r:id="rId3"/>
              </a:rPr>
              <a:t>www.ClassicalMusicRising.org</a:t>
            </a:r>
            <a:endParaRPr lang="en-US" dirty="0"/>
          </a:p>
          <a:p>
            <a:endParaRPr lang="en-US" dirty="0"/>
          </a:p>
        </p:txBody>
      </p:sp>
      <p:pic>
        <p:nvPicPr>
          <p:cNvPr id="7" name="Picture 6" descr="CMR sol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21" y="2616349"/>
            <a:ext cx="8107009" cy="678726"/>
          </a:xfrm>
          <a:prstGeom prst="rect">
            <a:avLst/>
          </a:prstGeom>
        </p:spPr>
      </p:pic>
    </p:spTree>
    <p:extLst>
      <p:ext uri="{BB962C8B-B14F-4D97-AF65-F5344CB8AC3E}">
        <p14:creationId xmlns:p14="http://schemas.microsoft.com/office/powerpoint/2010/main" val="21279911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KDFC </a:t>
            </a:r>
            <a:r>
              <a:rPr lang="en-US" sz="3600" dirty="0">
                <a:solidFill>
                  <a:srgbClr val="FF6600"/>
                </a:solidFill>
              </a:rPr>
              <a:t>San Francisco &amp; KUSC Los Angeles</a:t>
            </a:r>
          </a:p>
        </p:txBody>
      </p:sp>
      <p:sp>
        <p:nvSpPr>
          <p:cNvPr id="7" name="Content Placeholder 6"/>
          <p:cNvSpPr>
            <a:spLocks noGrp="1"/>
          </p:cNvSpPr>
          <p:nvPr>
            <p:ph idx="1"/>
          </p:nvPr>
        </p:nvSpPr>
        <p:spPr/>
        <p:txBody>
          <a:bodyPr>
            <a:normAutofit/>
          </a:bodyPr>
          <a:lstStyle/>
          <a:p>
            <a:pPr marL="0" lvl="0" indent="0">
              <a:buNone/>
            </a:pPr>
            <a:r>
              <a:rPr lang="en-US" sz="2400" dirty="0" smtClean="0"/>
              <a:t>Bill </a:t>
            </a:r>
            <a:r>
              <a:rPr lang="en-US" sz="2400" dirty="0" err="1"/>
              <a:t>Lueth</a:t>
            </a:r>
            <a:r>
              <a:rPr lang="en-US" sz="2400" dirty="0"/>
              <a:t> reports that the two California stations </a:t>
            </a:r>
            <a:r>
              <a:rPr lang="en-US" sz="2400" dirty="0" smtClean="0"/>
              <a:t>are on </a:t>
            </a:r>
            <a:r>
              <a:rPr lang="en-US" sz="2400" dirty="0"/>
              <a:t>board with </a:t>
            </a:r>
            <a:r>
              <a:rPr lang="en-US" sz="2400" i="1" dirty="0"/>
              <a:t>Classical Spark</a:t>
            </a:r>
            <a:r>
              <a:rPr lang="en-US" sz="2400" dirty="0"/>
              <a:t>. They lightened up on promotion through the fall fundraisers, and now they’re “cranking up” midday promotion with previous material. They’re also working on new liners focusing on middays</a:t>
            </a:r>
            <a:r>
              <a:rPr lang="en-US" sz="2400" dirty="0" smtClean="0"/>
              <a:t>.</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12998509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Minnesota Public Radio Classical </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lvl="0" indent="0">
              <a:buNone/>
            </a:pPr>
            <a:r>
              <a:rPr lang="en-US" sz="2400" dirty="0" smtClean="0"/>
              <a:t>Minnesota Public Radio</a:t>
            </a:r>
            <a:r>
              <a:rPr lang="en-US" sz="2400" dirty="0"/>
              <a:t> </a:t>
            </a:r>
            <a:r>
              <a:rPr lang="en-US" sz="2400" dirty="0" smtClean="0"/>
              <a:t>is </a:t>
            </a:r>
            <a:r>
              <a:rPr lang="en-US" sz="2400" dirty="0"/>
              <a:t>celebrating its 50</a:t>
            </a:r>
            <a:r>
              <a:rPr lang="en-US" sz="2400" baseline="30000" dirty="0"/>
              <a:t>th</a:t>
            </a:r>
            <a:r>
              <a:rPr lang="en-US" sz="2400" dirty="0"/>
              <a:t> </a:t>
            </a:r>
            <a:r>
              <a:rPr lang="en-US" sz="2400" dirty="0" smtClean="0"/>
              <a:t>anniversary</a:t>
            </a:r>
            <a:r>
              <a:rPr lang="en-US" sz="2400" dirty="0"/>
              <a:t> </a:t>
            </a:r>
            <a:r>
              <a:rPr lang="en-US" sz="2400" dirty="0" smtClean="0"/>
              <a:t>and is </a:t>
            </a:r>
            <a:r>
              <a:rPr lang="en-US" sz="2400" dirty="0"/>
              <a:t>tailoring </a:t>
            </a:r>
            <a:r>
              <a:rPr lang="en-US" sz="2400" dirty="0" smtClean="0"/>
              <a:t>station </a:t>
            </a:r>
            <a:r>
              <a:rPr lang="en-US" sz="2400" dirty="0"/>
              <a:t>promotion and fundraising around the emotional benefits of listening, as encouraged by Classical Spark. </a:t>
            </a:r>
            <a:endParaRPr lang="en-US" sz="2400" dirty="0" smtClean="0"/>
          </a:p>
          <a:p>
            <a:pPr marL="0" lvl="0" indent="0">
              <a:buNone/>
            </a:pPr>
            <a:endParaRPr lang="en-US" sz="2400" dirty="0" smtClean="0"/>
          </a:p>
          <a:p>
            <a:pPr marL="0" lvl="0" indent="0">
              <a:buNone/>
            </a:pPr>
            <a:r>
              <a:rPr lang="en-US" sz="2400" u="sng" dirty="0" smtClean="0">
                <a:hlinkClick r:id="rId3"/>
              </a:rPr>
              <a:t>View </a:t>
            </a:r>
            <a:r>
              <a:rPr lang="en-US" sz="2400" u="sng" dirty="0">
                <a:hlinkClick r:id="rId3"/>
              </a:rPr>
              <a:t>MPR Classical’s </a:t>
            </a:r>
            <a:r>
              <a:rPr lang="en-US" sz="2400" i="1" u="sng" dirty="0">
                <a:hlinkClick r:id="rId3"/>
              </a:rPr>
              <a:t>Classical Plays On </a:t>
            </a:r>
            <a:r>
              <a:rPr lang="en-US" sz="2400" u="sng" dirty="0">
                <a:hlinkClick r:id="rId3"/>
              </a:rPr>
              <a:t>Facebook</a:t>
            </a:r>
            <a:r>
              <a:rPr lang="en-US" sz="2400" i="1" u="sng" dirty="0">
                <a:hlinkClick r:id="rId3"/>
              </a:rPr>
              <a:t> </a:t>
            </a:r>
            <a:r>
              <a:rPr lang="en-US" sz="2400" u="sng" dirty="0">
                <a:hlinkClick r:id="rId3"/>
              </a:rPr>
              <a:t>fundraising video</a:t>
            </a:r>
            <a:r>
              <a:rPr lang="en-US" sz="2400" dirty="0"/>
              <a:t>.</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21452250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WCLV Cleveland</a:t>
            </a:r>
            <a:endParaRPr lang="en-US" sz="3600" dirty="0">
              <a:solidFill>
                <a:srgbClr val="FF6600"/>
              </a:solidFill>
            </a:endParaRPr>
          </a:p>
        </p:txBody>
      </p:sp>
      <p:sp>
        <p:nvSpPr>
          <p:cNvPr id="7" name="Content Placeholder 6"/>
          <p:cNvSpPr>
            <a:spLocks noGrp="1"/>
          </p:cNvSpPr>
          <p:nvPr>
            <p:ph idx="1"/>
          </p:nvPr>
        </p:nvSpPr>
        <p:spPr/>
        <p:txBody>
          <a:bodyPr>
            <a:normAutofit fontScale="70000" lnSpcReduction="20000"/>
          </a:bodyPr>
          <a:lstStyle/>
          <a:p>
            <a:pPr marL="0" indent="0">
              <a:buNone/>
            </a:pPr>
            <a:r>
              <a:rPr lang="en-US" sz="3400" dirty="0" smtClean="0"/>
              <a:t>Jenny </a:t>
            </a:r>
            <a:r>
              <a:rPr lang="en-US" sz="3400" dirty="0"/>
              <a:t>Northern was inspired by the KDFC scheduling grid provided by Bill </a:t>
            </a:r>
            <a:r>
              <a:rPr lang="en-US" sz="3400" dirty="0" err="1"/>
              <a:t>Lueth</a:t>
            </a:r>
            <a:r>
              <a:rPr lang="en-US" sz="3400" dirty="0"/>
              <a:t>. She </a:t>
            </a:r>
            <a:r>
              <a:rPr lang="en-US" sz="3400" dirty="0" smtClean="0"/>
              <a:t>wrote spots </a:t>
            </a:r>
            <a:r>
              <a:rPr lang="en-US" sz="3400" dirty="0"/>
              <a:t>for every hour of the day on WCLV, centered </a:t>
            </a:r>
            <a:r>
              <a:rPr lang="en-US" sz="3400" dirty="0" smtClean="0"/>
              <a:t>on </a:t>
            </a:r>
            <a:r>
              <a:rPr lang="en-US" sz="3400" dirty="0"/>
              <a:t>the station as a </a:t>
            </a:r>
            <a:r>
              <a:rPr lang="en-US" sz="3400" b="1" i="1" dirty="0"/>
              <a:t>classical companion</a:t>
            </a:r>
            <a:r>
              <a:rPr lang="en-US" sz="3400" i="1" dirty="0"/>
              <a:t> </a:t>
            </a:r>
            <a:r>
              <a:rPr lang="en-US" sz="3400" dirty="0"/>
              <a:t>and workday </a:t>
            </a:r>
            <a:r>
              <a:rPr lang="en-US" sz="3400" dirty="0" smtClean="0"/>
              <a:t>buddy.</a:t>
            </a:r>
          </a:p>
          <a:p>
            <a:pPr marL="0" indent="0">
              <a:buNone/>
            </a:pPr>
            <a:endParaRPr lang="en-US" sz="3400" dirty="0"/>
          </a:p>
          <a:p>
            <a:pPr marL="0" indent="0">
              <a:buNone/>
            </a:pPr>
            <a:r>
              <a:rPr lang="en-US" sz="3400" dirty="0" smtClean="0"/>
              <a:t>Here’s </a:t>
            </a:r>
            <a:r>
              <a:rPr lang="en-US" sz="3400" dirty="0"/>
              <a:t>one: </a:t>
            </a:r>
            <a:r>
              <a:rPr lang="en-US" sz="3400" i="1" dirty="0"/>
              <a:t>“If you’re heading back to work after a lunch break, remember you can stump that midday slump by listening to WCLV.  Sail through the afternoon with great music that will help you concentrate, boost your creativity, and improve your mood. WCLV, your [slump-stumping ] classical companion.”</a:t>
            </a:r>
            <a:endParaRPr lang="en-US" sz="3400" dirty="0"/>
          </a:p>
          <a:p>
            <a:pPr marL="0" lvl="0" indent="0">
              <a:buNone/>
            </a:pPr>
            <a:r>
              <a:rPr lang="en-US" sz="3400" dirty="0"/>
              <a:t> </a:t>
            </a:r>
            <a:endParaRPr lang="en-US" sz="3400" dirty="0" smtClean="0"/>
          </a:p>
          <a:p>
            <a:pPr marL="0" lvl="0" indent="0">
              <a:buNone/>
            </a:pPr>
            <a:r>
              <a:rPr lang="en-US" sz="3400" b="1" dirty="0" smtClean="0">
                <a:solidFill>
                  <a:srgbClr val="FF6600"/>
                </a:solidFill>
              </a:rPr>
              <a:t>See WCLV’s sample spots and </a:t>
            </a:r>
            <a:r>
              <a:rPr lang="en-US" sz="3400" b="1" dirty="0">
                <a:solidFill>
                  <a:srgbClr val="FF6600"/>
                </a:solidFill>
              </a:rPr>
              <a:t>promo scheduling </a:t>
            </a:r>
            <a:r>
              <a:rPr lang="en-US" sz="3400" b="1" dirty="0" smtClean="0">
                <a:solidFill>
                  <a:srgbClr val="FF6600"/>
                </a:solidFill>
              </a:rPr>
              <a:t>grid on slides 22-29. </a:t>
            </a:r>
            <a:endParaRPr lang="en-US" sz="3400" dirty="0" smtClean="0">
              <a:solidFill>
                <a:srgbClr val="FF6600"/>
              </a:solidFill>
            </a:endParaRPr>
          </a:p>
          <a:p>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2723512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WDAV Charlotte</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lvl="0" indent="0">
              <a:buNone/>
            </a:pPr>
            <a:r>
              <a:rPr lang="en-US" sz="2400" dirty="0"/>
              <a:t>Frank Dominguez </a:t>
            </a:r>
            <a:r>
              <a:rPr lang="en-US" sz="2400" dirty="0" smtClean="0"/>
              <a:t>came </a:t>
            </a:r>
            <a:r>
              <a:rPr lang="en-US" sz="2400" dirty="0"/>
              <a:t>back from the PRPD and CMR retreat presentations invigorated, and they’re creating</a:t>
            </a:r>
            <a:r>
              <a:rPr lang="en-US" sz="2400" b="1" dirty="0"/>
              <a:t> a series of new </a:t>
            </a:r>
            <a:r>
              <a:rPr lang="en-US" sz="2400" b="1" i="1" dirty="0"/>
              <a:t>“Classical Companion” </a:t>
            </a:r>
            <a:r>
              <a:rPr lang="en-US" sz="2400" b="1" dirty="0"/>
              <a:t>liners </a:t>
            </a:r>
            <a:r>
              <a:rPr lang="en-US" sz="2400" dirty="0"/>
              <a:t>that air hourly. Several </a:t>
            </a:r>
            <a:r>
              <a:rPr lang="en-US" sz="2400" dirty="0" smtClean="0"/>
              <a:t>refer to the </a:t>
            </a:r>
            <a:r>
              <a:rPr lang="en-US" sz="2400" dirty="0" err="1"/>
              <a:t>daypart</a:t>
            </a:r>
            <a:r>
              <a:rPr lang="en-US" sz="2400" dirty="0"/>
              <a:t> in which they appear, then promote middays. For example: “</a:t>
            </a:r>
            <a:r>
              <a:rPr lang="en-US" sz="2400" i="1" dirty="0"/>
              <a:t>Your classical companion for your </a:t>
            </a:r>
            <a:r>
              <a:rPr lang="en-US" sz="2400" i="1" dirty="0" smtClean="0"/>
              <a:t>downtime</a:t>
            </a:r>
            <a:r>
              <a:rPr lang="en-US" sz="2400" dirty="0" smtClean="0"/>
              <a:t> [i.e. evening]</a:t>
            </a:r>
            <a:r>
              <a:rPr lang="en-US" sz="2400" i="1" dirty="0" smtClean="0"/>
              <a:t> </a:t>
            </a:r>
            <a:r>
              <a:rPr lang="en-US" sz="2400" i="1" dirty="0"/>
              <a:t>and your </a:t>
            </a:r>
            <a:r>
              <a:rPr lang="en-US" sz="2400" i="1" dirty="0" err="1"/>
              <a:t>worktime</a:t>
            </a:r>
            <a:r>
              <a:rPr lang="en-US" sz="2400" i="1" dirty="0"/>
              <a:t>.”</a:t>
            </a:r>
            <a:r>
              <a:rPr lang="en-US" sz="2400" dirty="0"/>
              <a:t>  </a:t>
            </a:r>
            <a:endParaRPr lang="en-US" sz="2400" dirty="0" smtClean="0"/>
          </a:p>
          <a:p>
            <a:pPr marL="0" lvl="0" indent="0">
              <a:buNone/>
            </a:pPr>
            <a:r>
              <a:rPr lang="en-US" sz="2400" dirty="0" smtClean="0"/>
              <a:t>Midday music promotion includes </a:t>
            </a:r>
            <a:r>
              <a:rPr lang="en-US" sz="2400" i="1" dirty="0" smtClean="0"/>
              <a:t>Mozart </a:t>
            </a:r>
            <a:r>
              <a:rPr lang="en-US" sz="2400" i="1" dirty="0"/>
              <a:t>Café</a:t>
            </a:r>
            <a:r>
              <a:rPr lang="en-US" sz="2400" dirty="0"/>
              <a:t> at noon, </a:t>
            </a:r>
            <a:r>
              <a:rPr lang="en-US" sz="2400" i="1" dirty="0"/>
              <a:t>One </a:t>
            </a:r>
            <a:r>
              <a:rPr lang="en-US" sz="2400" i="1" dirty="0" err="1"/>
              <a:t>O’Clock</a:t>
            </a:r>
            <a:r>
              <a:rPr lang="en-US" sz="2400" i="1" dirty="0"/>
              <a:t> Waltz</a:t>
            </a:r>
            <a:r>
              <a:rPr lang="en-US" sz="2400" dirty="0"/>
              <a:t>, </a:t>
            </a:r>
            <a:r>
              <a:rPr lang="en-US" sz="2400" i="1" dirty="0"/>
              <a:t>Midday Masterpiece</a:t>
            </a:r>
            <a:r>
              <a:rPr lang="en-US" sz="2400" dirty="0"/>
              <a:t> at </a:t>
            </a:r>
            <a:r>
              <a:rPr lang="en-US" sz="2400" dirty="0" smtClean="0"/>
              <a:t>2 PM.</a:t>
            </a:r>
            <a:r>
              <a:rPr lang="en-US" sz="2400" dirty="0"/>
              <a:t> </a:t>
            </a:r>
            <a:r>
              <a:rPr lang="en-US" sz="2400" b="1" dirty="0">
                <a:solidFill>
                  <a:srgbClr val="FF6600"/>
                </a:solidFill>
              </a:rPr>
              <a:t>See sample scripts and liners </a:t>
            </a:r>
            <a:r>
              <a:rPr lang="en-US" sz="2400" b="1" dirty="0" smtClean="0">
                <a:solidFill>
                  <a:srgbClr val="FF6600"/>
                </a:solidFill>
              </a:rPr>
              <a:t>on slides 30 &amp; 31.</a:t>
            </a:r>
            <a:r>
              <a:rPr lang="en-US" sz="2400" b="1" dirty="0" smtClean="0"/>
              <a:t> </a:t>
            </a:r>
            <a:endParaRPr lang="en-US" sz="2400" dirty="0"/>
          </a:p>
          <a:p>
            <a:pPr marL="0" indent="0">
              <a:buNone/>
            </a:pPr>
            <a:r>
              <a:rPr lang="en-US" sz="2400" dirty="0"/>
              <a:t>While WDAV’s top share is in the morning, Frank says, “</a:t>
            </a:r>
            <a:r>
              <a:rPr lang="en-US" sz="2400" b="1" dirty="0"/>
              <a:t>Midday share have jumped from around 2.0 to 2.9.</a:t>
            </a:r>
            <a:r>
              <a:rPr lang="en-US" sz="2400" dirty="0"/>
              <a:t>” </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28249962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400" y="320676"/>
            <a:ext cx="8229600" cy="1143000"/>
          </a:xfrm>
        </p:spPr>
        <p:txBody>
          <a:bodyPr>
            <a:normAutofit fontScale="90000"/>
          </a:bodyPr>
          <a:lstStyle/>
          <a:p>
            <a:r>
              <a:rPr lang="en-US" sz="3600" dirty="0" smtClean="0">
                <a:solidFill>
                  <a:srgbClr val="FF6600"/>
                </a:solidFill>
              </a:rPr>
              <a:t>What Stations Are Doing: </a:t>
            </a:r>
            <a:br>
              <a:rPr lang="en-US" sz="3600" dirty="0" smtClean="0">
                <a:solidFill>
                  <a:srgbClr val="FF6600"/>
                </a:solidFill>
              </a:rPr>
            </a:br>
            <a:r>
              <a:rPr lang="en-US" sz="3600" dirty="0" smtClean="0">
                <a:solidFill>
                  <a:srgbClr val="FF6600"/>
                </a:solidFill>
              </a:rPr>
              <a:t>91 Classical Nashville</a:t>
            </a:r>
            <a:endParaRPr lang="en-US" sz="3600" dirty="0">
              <a:solidFill>
                <a:srgbClr val="FF6600"/>
              </a:solidFill>
            </a:endParaRPr>
          </a:p>
        </p:txBody>
      </p:sp>
      <p:sp>
        <p:nvSpPr>
          <p:cNvPr id="7" name="Content Placeholder 6"/>
          <p:cNvSpPr>
            <a:spLocks noGrp="1"/>
          </p:cNvSpPr>
          <p:nvPr>
            <p:ph idx="1"/>
          </p:nvPr>
        </p:nvSpPr>
        <p:spPr/>
        <p:txBody>
          <a:bodyPr>
            <a:normAutofit/>
          </a:bodyPr>
          <a:lstStyle/>
          <a:p>
            <a:pPr marL="0" indent="0">
              <a:buNone/>
            </a:pPr>
            <a:r>
              <a:rPr lang="en-US" sz="2400" dirty="0"/>
              <a:t>Nina Cardona </a:t>
            </a:r>
            <a:r>
              <a:rPr lang="en-US" sz="2400" dirty="0" smtClean="0"/>
              <a:t>has </a:t>
            </a:r>
            <a:r>
              <a:rPr lang="en-US" sz="2400" dirty="0"/>
              <a:t>implemented </a:t>
            </a:r>
            <a:r>
              <a:rPr lang="en-US" sz="2400" dirty="0" smtClean="0"/>
              <a:t>WFCL’s new </a:t>
            </a:r>
            <a:r>
              <a:rPr lang="en-US" sz="2400" dirty="0"/>
              <a:t>positioning: </a:t>
            </a:r>
            <a:r>
              <a:rPr lang="en-US" sz="2400" i="1" dirty="0"/>
              <a:t>We’re 91 Classical, Nashville, Music City’s Classical Companion</a:t>
            </a:r>
            <a:r>
              <a:rPr lang="en-US" sz="2400" i="1" dirty="0" smtClean="0"/>
              <a:t>.</a:t>
            </a:r>
          </a:p>
          <a:p>
            <a:pPr marL="0" indent="0">
              <a:buNone/>
            </a:pPr>
            <a:r>
              <a:rPr lang="en-US" sz="2400" dirty="0" smtClean="0"/>
              <a:t>They’re </a:t>
            </a:r>
            <a:r>
              <a:rPr lang="en-US" sz="2400" dirty="0"/>
              <a:t>using liners </a:t>
            </a:r>
            <a:r>
              <a:rPr lang="en-US" sz="2400" dirty="0" smtClean="0"/>
              <a:t>such as </a:t>
            </a:r>
            <a:r>
              <a:rPr lang="en-US" sz="2400" i="1" dirty="0"/>
              <a:t>“The soundtrack to your midday” </a:t>
            </a:r>
            <a:r>
              <a:rPr lang="en-US" sz="2400" dirty="0"/>
              <a:t>and </a:t>
            </a:r>
            <a:r>
              <a:rPr lang="en-US" sz="2400" i="1" dirty="0"/>
              <a:t>“Perfectly tuned to your midday,” </a:t>
            </a:r>
            <a:r>
              <a:rPr lang="en-US" sz="2400" dirty="0"/>
              <a:t>as well as programming anchors </a:t>
            </a:r>
            <a:r>
              <a:rPr lang="en-US" sz="2400" dirty="0" smtClean="0"/>
              <a:t>such as </a:t>
            </a:r>
            <a:r>
              <a:rPr lang="en-US" sz="2400" i="1" dirty="0"/>
              <a:t>local musicians</a:t>
            </a:r>
            <a:r>
              <a:rPr lang="en-US" sz="2400" dirty="0"/>
              <a:t> at 12:06 PM daily to encourage listening at lunchtime, and the </a:t>
            </a:r>
            <a:r>
              <a:rPr lang="en-US" sz="2400" i="1" dirty="0"/>
              <a:t>5 O’clock Waltz</a:t>
            </a:r>
            <a:r>
              <a:rPr lang="en-US" sz="2400" dirty="0"/>
              <a:t> celebrating the end of the workday. </a:t>
            </a:r>
          </a:p>
          <a:p>
            <a:endParaRPr lang="en-US" dirty="0"/>
          </a:p>
        </p:txBody>
      </p:sp>
      <p:sp>
        <p:nvSpPr>
          <p:cNvPr id="4" name="Footer Placeholder 3"/>
          <p:cNvSpPr>
            <a:spLocks noGrp="1"/>
          </p:cNvSpPr>
          <p:nvPr>
            <p:ph type="ftr" sz="quarter" idx="11"/>
          </p:nvPr>
        </p:nvSpPr>
        <p:spPr/>
        <p:txBody>
          <a:bodyPr/>
          <a:lstStyle/>
          <a:p>
            <a:r>
              <a:rPr lang="en-US" smtClean="0"/>
              <a:t>Classical Spark: Fall 2017</a:t>
            </a:r>
            <a:endParaRPr lang="en-US"/>
          </a:p>
        </p:txBody>
      </p:sp>
    </p:spTree>
    <p:extLst>
      <p:ext uri="{BB962C8B-B14F-4D97-AF65-F5344CB8AC3E}">
        <p14:creationId xmlns:p14="http://schemas.microsoft.com/office/powerpoint/2010/main" val="9604313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1147</TotalTime>
  <Words>2873</Words>
  <Application>Microsoft Macintosh PowerPoint</Application>
  <PresentationFormat>On-screen Show (4:3)</PresentationFormat>
  <Paragraphs>358</Paragraphs>
  <Slides>47</Slides>
  <Notes>15</Notes>
  <HiddenSlides>0</HiddenSlides>
  <MMClips>10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Classical Spark #4:  What Stations Are Doing</vt:lpstr>
      <vt:lpstr> Classical Spark is a tune-in campaign  to increase listening and listener support through  focused station branding and promotion. </vt:lpstr>
      <vt:lpstr>PowerPoint Presentation</vt:lpstr>
      <vt:lpstr>What Stations Are Doing:  KBAQ Phoenix</vt:lpstr>
      <vt:lpstr>What Stations Are Doing:   KDFC San Francisco &amp; KUSC Los Angeles</vt:lpstr>
      <vt:lpstr>What Stations Are Doing:  Minnesota Public Radio Classical </vt:lpstr>
      <vt:lpstr>What Stations Are Doing:  WCLV Cleveland</vt:lpstr>
      <vt:lpstr>What Stations Are Doing:  WDAV Charlotte</vt:lpstr>
      <vt:lpstr>What Stations Are Doing:  91 Classical Nashville</vt:lpstr>
      <vt:lpstr>What Stations Are Doing:  WGUC Cincinnati</vt:lpstr>
      <vt:lpstr>What Stations Are Doing:  Classical 101 Columbus</vt:lpstr>
      <vt:lpstr>What Stations Are Doing:  WQXR New York</vt:lpstr>
      <vt:lpstr>What Stations Are Doing:   WRTI Philadelphia</vt:lpstr>
      <vt:lpstr>What Stations Are Doing:  WXXI Classical 91.5 Rochester</vt:lpstr>
      <vt:lpstr>WXXI’s Digital Ad</vt:lpstr>
      <vt:lpstr>What Stations Are Doing:   And Many More…</vt:lpstr>
      <vt:lpstr> Classical Spark Sample Scripts, Spots &amp; Liners </vt:lpstr>
      <vt:lpstr>KBAQ Phoenix Listen to sample spots</vt:lpstr>
      <vt:lpstr>KBAQ Phoenix Listen to sample spots</vt:lpstr>
      <vt:lpstr>KDFC San Francisco Sample script &amp; liner</vt:lpstr>
      <vt:lpstr>KUSC Los Angeles Sample liners</vt:lpstr>
      <vt:lpstr>WCLV Cleveland Sample scripts for spots (see grid below)</vt:lpstr>
      <vt:lpstr>WCLV Cleveland Sample scripts for spots (see grid below)</vt:lpstr>
      <vt:lpstr>WCLV Cleveland Sample scripts for spots (see grid below)</vt:lpstr>
      <vt:lpstr>WCLV Cleveland Sample scripts for spots (see grid below)</vt:lpstr>
      <vt:lpstr>WCLV Cleveland Sample scripts for spots (see grid below)</vt:lpstr>
      <vt:lpstr>WCLV Cleveland Sample scripts for spots (see grid below)</vt:lpstr>
      <vt:lpstr>WCLV Cleveland Sample scripts for spots (see grid below)</vt:lpstr>
      <vt:lpstr>PowerPoint Presentation</vt:lpstr>
      <vt:lpstr>WDAV Charlotte Sample scripts and liners</vt:lpstr>
      <vt:lpstr>WDAV Charlotte      Listen to sample spots and liners</vt:lpstr>
      <vt:lpstr>WOSU Classical 101 Columbus Sample ‘Compose Yourself” liners</vt:lpstr>
      <vt:lpstr>WOSU Classical 101 Columbus Sample ‘Compose Yourself” liners</vt:lpstr>
      <vt:lpstr>WOSU Classical 101 Columbus Sample ‘Compose Yourself” liners</vt:lpstr>
      <vt:lpstr>WOSU Classical 101 Columbus Sample ‘Compose Yourself” liners</vt:lpstr>
      <vt:lpstr>WOSU Classical 101 Columbus Sample ‘Compose Yourself” liners</vt:lpstr>
      <vt:lpstr>WOSU Classical 101 Columbus Sample ‘Compose Yourself” liners</vt:lpstr>
      <vt:lpstr>WXXI Rochester Listen to sample 15-second spots</vt:lpstr>
      <vt:lpstr>WXXI Rochester Listen to sample 15-second spots</vt:lpstr>
      <vt:lpstr>WXXI Rochester Listen to sample 15-second spots</vt:lpstr>
      <vt:lpstr>WXXI Rochester Listen to sample 15-second spots</vt:lpstr>
      <vt:lpstr>Previously shared sample liners and promotional themes used by classical stations</vt:lpstr>
      <vt:lpstr>Previously shared sample liners and promotional themes used by classical stations</vt:lpstr>
      <vt:lpstr>Previously shared sample liners and promotional themes used by classical stations</vt:lpstr>
      <vt:lpstr>PowerPoint Presentation</vt:lpstr>
      <vt:lpstr>Visit ClassicalMusicRising.org/Resources/Marketing for more Classical Spark materials</vt:lpstr>
      <vt:lpstr>PowerPoint Presentation</vt:lpstr>
    </vt:vector>
  </TitlesOfParts>
  <Company>21C Media Group, NYU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One Year Later</dc:title>
  <dc:creator>Wende Persons</dc:creator>
  <cp:lastModifiedBy>Wende Persons</cp:lastModifiedBy>
  <cp:revision>76</cp:revision>
  <dcterms:created xsi:type="dcterms:W3CDTF">2017-08-15T11:09:47Z</dcterms:created>
  <dcterms:modified xsi:type="dcterms:W3CDTF">2017-11-01T14:05:08Z</dcterms:modified>
</cp:coreProperties>
</file>